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43"/>
  </p:notesMasterIdLst>
  <p:sldIdLst>
    <p:sldId id="256" r:id="rId2"/>
    <p:sldId id="276" r:id="rId3"/>
    <p:sldId id="277" r:id="rId4"/>
    <p:sldId id="310" r:id="rId5"/>
    <p:sldId id="333" r:id="rId6"/>
    <p:sldId id="309" r:id="rId7"/>
    <p:sldId id="278" r:id="rId8"/>
    <p:sldId id="279" r:id="rId9"/>
    <p:sldId id="280" r:id="rId10"/>
    <p:sldId id="281" r:id="rId11"/>
    <p:sldId id="282" r:id="rId12"/>
    <p:sldId id="283" r:id="rId13"/>
    <p:sldId id="335" r:id="rId14"/>
    <p:sldId id="284" r:id="rId15"/>
    <p:sldId id="285" r:id="rId16"/>
    <p:sldId id="286" r:id="rId17"/>
    <p:sldId id="287" r:id="rId18"/>
    <p:sldId id="313" r:id="rId19"/>
    <p:sldId id="311" r:id="rId20"/>
    <p:sldId id="312" r:id="rId21"/>
    <p:sldId id="291" r:id="rId22"/>
    <p:sldId id="336" r:id="rId23"/>
    <p:sldId id="337" r:id="rId24"/>
    <p:sldId id="338" r:id="rId25"/>
    <p:sldId id="328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14" r:id="rId38"/>
    <p:sldId id="304" r:id="rId39"/>
    <p:sldId id="305" r:id="rId40"/>
    <p:sldId id="307" r:id="rId41"/>
    <p:sldId id="308" r:id="rId42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4" roundtripDataSignature="AMtx7mgORWo3/LOzxmQIuwd4oAZHtAy2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A00"/>
    <a:srgbClr val="49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21A225C-9600-4077-A722-16E852DBCF08}">
  <a:tblStyle styleId="{821A225C-9600-4077-A722-16E852DBCF0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8"/>
    <p:restoredTop sz="78521"/>
  </p:normalViewPr>
  <p:slideViewPr>
    <p:cSldViewPr snapToGrid="0" snapToObjects="1">
      <p:cViewPr varScale="1">
        <p:scale>
          <a:sx n="95" d="100"/>
          <a:sy n="95" d="100"/>
        </p:scale>
        <p:origin x="2544" y="184"/>
      </p:cViewPr>
      <p:guideLst/>
    </p:cSldViewPr>
  </p:slideViewPr>
  <p:notesTextViewPr>
    <p:cViewPr>
      <p:scale>
        <a:sx n="185" d="100"/>
        <a:sy n="18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64" Type="http://customschemas.google.com/relationships/presentationmetadata" Target="meta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05" name="Google Shape;40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8" name="Google Shape;41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5" name="Google Shape;445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5" name="Google Shape;445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44170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7" name="Google Shape;457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4" name="Google Shape;464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1" name="Google Shape;471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6" name="Google Shape;486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97002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76" name="Google Shape;476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90" name="Google Shape;490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5" name="Google Shape;555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7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26" name="Google Shape;626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7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9" name="Google Shape;639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7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5" name="Google Shape;665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5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80" name="Google Shape;280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37538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44" name="Google Shape;544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1" name="Google Shape;551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g110e224f861_0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8" name="Google Shape;558;g110e224f86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66" name="Google Shape;56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7" name="Google Shape;37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7" name="Google Shape;577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8" name="Google Shape;588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89" name="Google Shape;589;p7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0" name="Google Shape;600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01" name="Google Shape;601;p7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1" name="Google Shape;611;p7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12" name="Google Shape;612;p7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2" name="Google Shape;622;p7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23" name="Google Shape;623;p7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3" name="Google Shape;63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4" name="Google Shape;634;p7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4" name="Google Shape;644;p7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645" name="Google Shape;645;p7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027760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7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2" name="Google Shape;662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7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69" name="Google Shape;669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10fc0afc8c1_1_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g10fc0afc8c1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242635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83" name="Google Shape;68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7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05" name="Google Shape;705;p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5" name="Google Shape;195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6891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7" name="Google Shape;37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66960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4" name="Google Shape;38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1" name="Google Shape;39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8" name="Google Shape;39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8;p23">
            <a:extLst>
              <a:ext uri="{FF2B5EF4-FFF2-40B4-BE49-F238E27FC236}">
                <a16:creationId xmlns:a16="http://schemas.microsoft.com/office/drawing/2014/main" id="{29AD3950-548C-F26C-4887-3AD990B0A8A7}"/>
              </a:ext>
            </a:extLst>
          </p:cNvPr>
          <p:cNvSpPr/>
          <p:nvPr userDrawn="1"/>
        </p:nvSpPr>
        <p:spPr>
          <a:xfrm>
            <a:off x="0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9;p23">
            <a:extLst>
              <a:ext uri="{FF2B5EF4-FFF2-40B4-BE49-F238E27FC236}">
                <a16:creationId xmlns:a16="http://schemas.microsoft.com/office/drawing/2014/main" id="{DB8D4E90-E92E-A037-769C-8442AF69488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20;p23">
            <a:extLst>
              <a:ext uri="{FF2B5EF4-FFF2-40B4-BE49-F238E27FC236}">
                <a16:creationId xmlns:a16="http://schemas.microsoft.com/office/drawing/2014/main" id="{EB9278DD-6E65-FC42-78F8-8C29F2CD890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5" name="Google Shape;21;p23">
            <a:extLst>
              <a:ext uri="{FF2B5EF4-FFF2-40B4-BE49-F238E27FC236}">
                <a16:creationId xmlns:a16="http://schemas.microsoft.com/office/drawing/2014/main" id="{1B37BDDB-BCF5-B5C7-2A2F-4414DAF0F69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" name="Google Shape;22;p23">
            <a:extLst>
              <a:ext uri="{FF2B5EF4-FFF2-40B4-BE49-F238E27FC236}">
                <a16:creationId xmlns:a16="http://schemas.microsoft.com/office/drawing/2014/main" id="{80185451-41BD-4B5C-DAC3-438F79C3C92C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23;p23">
            <a:extLst>
              <a:ext uri="{FF2B5EF4-FFF2-40B4-BE49-F238E27FC236}">
                <a16:creationId xmlns:a16="http://schemas.microsoft.com/office/drawing/2014/main" id="{0237D33A-EF9D-F41A-616A-13EDDE963DC9}"/>
              </a:ext>
            </a:extLst>
          </p:cNvPr>
          <p:cNvSpPr txBox="1"/>
          <p:nvPr userDrawn="1"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;p23">
            <a:extLst>
              <a:ext uri="{FF2B5EF4-FFF2-40B4-BE49-F238E27FC236}">
                <a16:creationId xmlns:a16="http://schemas.microsoft.com/office/drawing/2014/main" id="{81D90CA8-64B1-9ACF-6C45-ABC39B8B75E0}"/>
              </a:ext>
            </a:extLst>
          </p:cNvPr>
          <p:cNvSpPr txBox="1"/>
          <p:nvPr userDrawn="1"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13;p22">
            <a:extLst>
              <a:ext uri="{FF2B5EF4-FFF2-40B4-BE49-F238E27FC236}">
                <a16:creationId xmlns:a16="http://schemas.microsoft.com/office/drawing/2014/main" id="{638E684A-2926-D78C-954A-234D0A4D02B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" name="Google Shape;16;p22">
            <a:extLst>
              <a:ext uri="{FF2B5EF4-FFF2-40B4-BE49-F238E27FC236}">
                <a16:creationId xmlns:a16="http://schemas.microsoft.com/office/drawing/2014/main" id="{56208708-4F41-ED66-1629-416F418BF5AA}"/>
              </a:ext>
            </a:extLst>
          </p:cNvPr>
          <p:cNvSpPr txBox="1"/>
          <p:nvPr userDrawn="1"/>
        </p:nvSpPr>
        <p:spPr>
          <a:xfrm>
            <a:off x="26376" y="36460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8: Memory &amp; Assembly in Hack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" name="Google Shape;14;p22">
            <a:extLst>
              <a:ext uri="{FF2B5EF4-FFF2-40B4-BE49-F238E27FC236}">
                <a16:creationId xmlns:a16="http://schemas.microsoft.com/office/drawing/2014/main" id="{45835E19-A046-D840-56CC-37EEEDE8E14B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115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15;p22">
            <a:extLst>
              <a:ext uri="{FF2B5EF4-FFF2-40B4-BE49-F238E27FC236}">
                <a16:creationId xmlns:a16="http://schemas.microsoft.com/office/drawing/2014/main" id="{15AA67F7-B56C-A3B2-5775-6B423CE26BA3}"/>
              </a:ext>
            </a:extLst>
          </p:cNvPr>
          <p:cNvSpPr txBox="1"/>
          <p:nvPr userDrawn="1"/>
        </p:nvSpPr>
        <p:spPr>
          <a:xfrm>
            <a:off x="7394931" y="37266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llEverywhere">
  <p:cSld name="PollEverywher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25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2" name="Google Shape;32;p25"/>
          <p:cNvPicPr preferRelativeResize="0"/>
          <p:nvPr/>
        </p:nvPicPr>
        <p:blipFill rotWithShape="1">
          <a:blip r:embed="rId2">
            <a:alphaModFix/>
          </a:blip>
          <a:srcRect t="14966" b="14963"/>
          <a:stretch/>
        </p:blipFill>
        <p:spPr>
          <a:xfrm>
            <a:off x="241553" y="479874"/>
            <a:ext cx="3692944" cy="601177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25" descr="Respond at https://pollev.com/cse390b. Options are:&#10;a) To grade you on whether or not you get the questions we ask correct&#10;b) to aid your learning by giving you a chance to practice applying the material we are covering&#10;c) to take attendance&#10;d) I'm not sure" title="Why are we using Poll Everywhere in lectures?"/>
          <p:cNvSpPr txBox="1">
            <a:spLocks noGrp="1"/>
          </p:cNvSpPr>
          <p:nvPr>
            <p:ph type="title"/>
          </p:nvPr>
        </p:nvSpPr>
        <p:spPr>
          <a:xfrm>
            <a:off x="377550" y="1598386"/>
            <a:ext cx="8388900" cy="11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body" idx="1"/>
          </p:nvPr>
        </p:nvSpPr>
        <p:spPr>
          <a:xfrm>
            <a:off x="377550" y="288854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766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marL="914400" lvl="1" indent="-382269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/>
            </a:lvl2pPr>
            <a:lvl3pPr marL="1371600" lvl="2" indent="-330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Char char="•"/>
              <a:defRPr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/>
          <p:nvPr/>
        </p:nvSpPr>
        <p:spPr>
          <a:xfrm>
            <a:off x="4944291" y="540630"/>
            <a:ext cx="3958156" cy="479667"/>
          </a:xfrm>
          <a:prstGeom prst="roundRect">
            <a:avLst>
              <a:gd name="adj" fmla="val 16667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U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Vote at https://pollev.com/cse390b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768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16;p22">
            <a:extLst>
              <a:ext uri="{FF2B5EF4-FFF2-40B4-BE49-F238E27FC236}">
                <a16:creationId xmlns:a16="http://schemas.microsoft.com/office/drawing/2014/main" id="{F334DC69-C3E4-9C12-38E1-F2154467C5F1}"/>
              </a:ext>
            </a:extLst>
          </p:cNvPr>
          <p:cNvSpPr txBox="1"/>
          <p:nvPr userDrawn="1"/>
        </p:nvSpPr>
        <p:spPr>
          <a:xfrm>
            <a:off x="26376" y="36460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8: Memory &amp; Assembly in Hack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4;p22">
            <a:extLst>
              <a:ext uri="{FF2B5EF4-FFF2-40B4-BE49-F238E27FC236}">
                <a16:creationId xmlns:a16="http://schemas.microsoft.com/office/drawing/2014/main" id="{2FC25825-457B-661D-CFBD-9CDA71C46FF6}"/>
              </a:ext>
            </a:extLst>
          </p:cNvPr>
          <p:cNvPicPr preferRelativeResize="0"/>
          <p:nvPr userDrawn="1"/>
        </p:nvPicPr>
        <p:blipFill rotWithShape="1">
          <a:blip r:embed="rId5">
            <a:alphaModFix/>
          </a:blip>
          <a:srcRect/>
          <a:stretch/>
        </p:blipFill>
        <p:spPr>
          <a:xfrm>
            <a:off x="26376" y="25115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5;p22">
            <a:extLst>
              <a:ext uri="{FF2B5EF4-FFF2-40B4-BE49-F238E27FC236}">
                <a16:creationId xmlns:a16="http://schemas.microsoft.com/office/drawing/2014/main" id="{E31F219C-6D52-ACCE-7A15-696A03C9A3DE}"/>
              </a:ext>
            </a:extLst>
          </p:cNvPr>
          <p:cNvSpPr txBox="1"/>
          <p:nvPr userDrawn="1"/>
        </p:nvSpPr>
        <p:spPr>
          <a:xfrm>
            <a:off x="7394931" y="37266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336971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Memory &amp; Assembly in Hack</a:t>
            </a:r>
            <a:endParaRPr dirty="0"/>
          </a:p>
        </p:txBody>
      </p:sp>
      <p:sp>
        <p:nvSpPr>
          <p:cNvPr id="4" name="Google Shape;34;p1">
            <a:extLst>
              <a:ext uri="{FF2B5EF4-FFF2-40B4-BE49-F238E27FC236}">
                <a16:creationId xmlns:a16="http://schemas.microsoft.com/office/drawing/2014/main" id="{11A72B3D-A760-5C2E-548D-EC4DBC3C93E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85800" y="5244352"/>
            <a:ext cx="7772400" cy="1290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Annotation Strategies Discussion, Hack Assembly Memory Representation, Multiplication Implementation Exercise, Project 5 Overview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Hack Assembly: Input / Output</a:t>
            </a:r>
            <a:endParaRPr dirty="0"/>
          </a:p>
        </p:txBody>
      </p:sp>
      <p:sp>
        <p:nvSpPr>
          <p:cNvPr id="408" name="Google Shape;408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Two memory maps are created for you by underlying hardware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SCREEN</a:t>
            </a:r>
            <a:r>
              <a:rPr lang="en-US" dirty="0"/>
              <a:t> is a huge map where each pixel is one bit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KEYBOARD</a:t>
            </a:r>
            <a:r>
              <a:rPr lang="en-US" dirty="0"/>
              <a:t> is a single 16-bit word map with code of current key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09" name="Google Shape;409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410" name="Google Shape;410;p20"/>
          <p:cNvSpPr/>
          <p:nvPr/>
        </p:nvSpPr>
        <p:spPr>
          <a:xfrm>
            <a:off x="2278920" y="3141759"/>
            <a:ext cx="1809300" cy="2312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@KBD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@SCREEN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1" name="Google Shape;411;p20"/>
          <p:cNvSpPr/>
          <p:nvPr/>
        </p:nvSpPr>
        <p:spPr>
          <a:xfrm>
            <a:off x="5301644" y="3688113"/>
            <a:ext cx="3148500" cy="9156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D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contains code of current key (e.g., 67 for “C”) 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2" name="Google Shape;412;p20"/>
          <p:cNvCxnSpPr>
            <a:stCxn id="411" idx="1"/>
          </p:cNvCxnSpPr>
          <p:nvPr/>
        </p:nvCxnSpPr>
        <p:spPr>
          <a:xfrm flipH="1">
            <a:off x="2728244" y="4145913"/>
            <a:ext cx="2573400" cy="6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413" name="Google Shape;413;p20"/>
          <p:cNvSpPr/>
          <p:nvPr/>
        </p:nvSpPr>
        <p:spPr>
          <a:xfrm>
            <a:off x="5301644" y="4763879"/>
            <a:ext cx="3148500" cy="9156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First 16 bits of screen (top left) show binary for 67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4" name="Google Shape;414;p20"/>
          <p:cNvCxnSpPr>
            <a:stCxn id="413" idx="1"/>
          </p:cNvCxnSpPr>
          <p:nvPr/>
        </p:nvCxnSpPr>
        <p:spPr>
          <a:xfrm flipH="1">
            <a:off x="2757344" y="5221679"/>
            <a:ext cx="2544300" cy="6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  <p:graphicFrame>
        <p:nvGraphicFramePr>
          <p:cNvPr id="415" name="Google Shape;415;p20"/>
          <p:cNvGraphicFramePr/>
          <p:nvPr/>
        </p:nvGraphicFramePr>
        <p:xfrm>
          <a:off x="2757345" y="5855672"/>
          <a:ext cx="6126400" cy="566650"/>
        </p:xfrm>
        <a:graphic>
          <a:graphicData uri="http://schemas.openxmlformats.org/drawingml/2006/table">
            <a:tbl>
              <a:tblPr>
                <a:noFill/>
                <a:tableStyleId>{821A225C-9600-4077-A722-16E852DBCF08}</a:tableStyleId>
              </a:tblPr>
              <a:tblGrid>
                <a:gridCol w="38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290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83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3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endParaRPr sz="5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" grpId="0" animBg="1"/>
      <p:bldP spid="411" grpId="0" animBg="1"/>
      <p:bldP spid="4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Hack: Input / Output (I/O)</a:t>
            </a:r>
            <a:endParaRPr dirty="0"/>
          </a:p>
        </p:txBody>
      </p:sp>
      <p:sp>
        <p:nvSpPr>
          <p:cNvPr id="421" name="Google Shape;421;p21"/>
          <p:cNvSpPr txBox="1">
            <a:spLocks noGrp="1"/>
          </p:cNvSpPr>
          <p:nvPr>
            <p:ph type="body" idx="1"/>
          </p:nvPr>
        </p:nvSpPr>
        <p:spPr>
          <a:xfrm>
            <a:off x="396876" y="1362075"/>
            <a:ext cx="35861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I/O is </a:t>
            </a:r>
            <a:r>
              <a:rPr lang="en-US" b="1" dirty="0"/>
              <a:t>memory mapped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Corresponds to some region of RAM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Low-level drivers are constantly refreshing</a:t>
            </a:r>
            <a:endParaRPr dirty="0"/>
          </a:p>
        </p:txBody>
      </p:sp>
      <p:sp>
        <p:nvSpPr>
          <p:cNvPr id="422" name="Google Shape;422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423" name="Google Shape;423;p21"/>
          <p:cNvSpPr/>
          <p:nvPr/>
        </p:nvSpPr>
        <p:spPr>
          <a:xfrm>
            <a:off x="3769000" y="1415050"/>
            <a:ext cx="5177400" cy="507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1"/>
          <p:cNvSpPr/>
          <p:nvPr/>
        </p:nvSpPr>
        <p:spPr>
          <a:xfrm>
            <a:off x="3973325" y="2078575"/>
            <a:ext cx="2256900" cy="4274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21"/>
          <p:cNvSpPr/>
          <p:nvPr/>
        </p:nvSpPr>
        <p:spPr>
          <a:xfrm>
            <a:off x="2194725" y="5705578"/>
            <a:ext cx="1044300" cy="647100"/>
          </a:xfrm>
          <a:prstGeom prst="rect">
            <a:avLst/>
          </a:prstGeom>
          <a:solidFill>
            <a:srgbClr val="FFDA5D">
              <a:alpha val="45098"/>
            </a:srgbClr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21"/>
          <p:cNvSpPr/>
          <p:nvPr/>
        </p:nvSpPr>
        <p:spPr>
          <a:xfrm>
            <a:off x="6663725" y="2078575"/>
            <a:ext cx="2091300" cy="42741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21"/>
          <p:cNvSpPr/>
          <p:nvPr/>
        </p:nvSpPr>
        <p:spPr>
          <a:xfrm>
            <a:off x="6840675" y="4033067"/>
            <a:ext cx="1788600" cy="114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21"/>
          <p:cNvSpPr/>
          <p:nvPr/>
        </p:nvSpPr>
        <p:spPr>
          <a:xfrm>
            <a:off x="6840675" y="5279950"/>
            <a:ext cx="1788600" cy="9465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21"/>
          <p:cNvSpPr/>
          <p:nvPr/>
        </p:nvSpPr>
        <p:spPr>
          <a:xfrm>
            <a:off x="2194725" y="4926603"/>
            <a:ext cx="1044300" cy="647100"/>
          </a:xfrm>
          <a:prstGeom prst="rect">
            <a:avLst/>
          </a:prstGeom>
          <a:solidFill>
            <a:srgbClr val="FFDA5D">
              <a:alpha val="45098"/>
            </a:srgbClr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21"/>
          <p:cNvSpPr/>
          <p:nvPr/>
        </p:nvSpPr>
        <p:spPr>
          <a:xfrm>
            <a:off x="6065175" y="4883775"/>
            <a:ext cx="738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31" name="Google Shape;431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72152" y="2562753"/>
            <a:ext cx="1274441" cy="1407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2" name="Google Shape;432;p21"/>
          <p:cNvSpPr/>
          <p:nvPr/>
        </p:nvSpPr>
        <p:spPr>
          <a:xfrm>
            <a:off x="4108875" y="2736050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ROM</a:t>
            </a:r>
            <a:endParaRPr sz="2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21"/>
          <p:cNvSpPr/>
          <p:nvPr/>
        </p:nvSpPr>
        <p:spPr>
          <a:xfrm>
            <a:off x="4108875" y="4273950"/>
            <a:ext cx="1956300" cy="1952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0110010101100000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1101010010111001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0010110101001000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1010001001001000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1101101111101001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1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21"/>
          <p:cNvSpPr/>
          <p:nvPr/>
        </p:nvSpPr>
        <p:spPr>
          <a:xfrm>
            <a:off x="7365825" y="5678225"/>
            <a:ext cx="738300" cy="412200"/>
          </a:xfrm>
          <a:prstGeom prst="rect">
            <a:avLst/>
          </a:prstGeom>
          <a:solidFill>
            <a:srgbClr val="F2F2F2"/>
          </a:solidFill>
          <a:ln w="254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21"/>
          <p:cNvSpPr/>
          <p:nvPr/>
        </p:nvSpPr>
        <p:spPr>
          <a:xfrm>
            <a:off x="6993900" y="4440050"/>
            <a:ext cx="694200" cy="5700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A/M</a:t>
            </a: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21"/>
          <p:cNvSpPr/>
          <p:nvPr/>
        </p:nvSpPr>
        <p:spPr>
          <a:xfrm>
            <a:off x="7776300" y="4440050"/>
            <a:ext cx="694200" cy="5700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2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21"/>
          <p:cNvSpPr/>
          <p:nvPr/>
        </p:nvSpPr>
        <p:spPr>
          <a:xfrm rot="10800000">
            <a:off x="3108525" y="5010750"/>
            <a:ext cx="1000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21"/>
          <p:cNvSpPr/>
          <p:nvPr/>
        </p:nvSpPr>
        <p:spPr>
          <a:xfrm>
            <a:off x="6065175" y="3159650"/>
            <a:ext cx="7383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21"/>
          <p:cNvSpPr/>
          <p:nvPr/>
        </p:nvSpPr>
        <p:spPr>
          <a:xfrm>
            <a:off x="4108725" y="5134400"/>
            <a:ext cx="1956300" cy="412200"/>
          </a:xfrm>
          <a:prstGeom prst="rect">
            <a:avLst/>
          </a:prstGeom>
          <a:solidFill>
            <a:srgbClr val="FFDA5D">
              <a:alpha val="45098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21"/>
          <p:cNvSpPr/>
          <p:nvPr/>
        </p:nvSpPr>
        <p:spPr>
          <a:xfrm>
            <a:off x="4123625" y="5950350"/>
            <a:ext cx="1956300" cy="285000"/>
          </a:xfrm>
          <a:prstGeom prst="rect">
            <a:avLst/>
          </a:prstGeom>
          <a:solidFill>
            <a:srgbClr val="FFDA5D">
              <a:alpha val="45098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21"/>
          <p:cNvSpPr/>
          <p:nvPr/>
        </p:nvSpPr>
        <p:spPr>
          <a:xfrm>
            <a:off x="3239025" y="5789725"/>
            <a:ext cx="1000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21"/>
          <p:cNvSpPr/>
          <p:nvPr/>
        </p:nvSpPr>
        <p:spPr>
          <a:xfrm rot="10800000">
            <a:off x="5896450" y="5279950"/>
            <a:ext cx="7770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Memory Mapped Output</a:t>
            </a:r>
            <a:endParaRPr/>
          </a:p>
        </p:txBody>
      </p:sp>
      <p:sp>
        <p:nvSpPr>
          <p:cNvPr id="448" name="Google Shape;448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Each bit of the screen memory map corresponds to one pixel (1 = black, 0 = white)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start of the memory map is accessible via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SCREEN</a:t>
            </a:r>
            <a:r>
              <a:rPr lang="en-US" dirty="0"/>
              <a:t> symbol in </a:t>
            </a:r>
            <a:r>
              <a:rPr lang="en-US" dirty="0" err="1"/>
              <a:t>Hack.asm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49" name="Google Shape;449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450" name="Google Shape;450;p55"/>
          <p:cNvSpPr/>
          <p:nvPr/>
        </p:nvSpPr>
        <p:spPr>
          <a:xfrm>
            <a:off x="6240536" y="3440852"/>
            <a:ext cx="1956300" cy="1952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0110010101100000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1101010010111001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0010110101001000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1010001001001000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1101101111101001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51" name="Google Shape;451;p55"/>
          <p:cNvSpPr/>
          <p:nvPr/>
        </p:nvSpPr>
        <p:spPr>
          <a:xfrm rot="10800000">
            <a:off x="5240336" y="4266002"/>
            <a:ext cx="1000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55"/>
          <p:cNvSpPr/>
          <p:nvPr/>
        </p:nvSpPr>
        <p:spPr>
          <a:xfrm>
            <a:off x="6240386" y="4303825"/>
            <a:ext cx="1956300" cy="412200"/>
          </a:xfrm>
          <a:prstGeom prst="rect">
            <a:avLst/>
          </a:prstGeom>
          <a:solidFill>
            <a:srgbClr val="FFDA5D">
              <a:alpha val="45098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53" name="Google Shape;453;p55"/>
          <p:cNvGraphicFramePr/>
          <p:nvPr/>
        </p:nvGraphicFramePr>
        <p:xfrm>
          <a:off x="1234800" y="5683976"/>
          <a:ext cx="6674400" cy="862150"/>
        </p:xfrm>
        <a:graphic>
          <a:graphicData uri="http://schemas.openxmlformats.org/drawingml/2006/table">
            <a:tbl>
              <a:tblPr>
                <a:noFill/>
                <a:tableStyleId>{821A225C-9600-4077-A722-16E852DBCF08}</a:tableStyleId>
              </a:tblPr>
              <a:tblGrid>
                <a:gridCol w="41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71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439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54" name="Google Shape;454;p55"/>
          <p:cNvSpPr/>
          <p:nvPr/>
        </p:nvSpPr>
        <p:spPr>
          <a:xfrm>
            <a:off x="4196036" y="4183855"/>
            <a:ext cx="1044300" cy="647100"/>
          </a:xfrm>
          <a:prstGeom prst="rect">
            <a:avLst/>
          </a:prstGeom>
          <a:solidFill>
            <a:srgbClr val="FFDA5D">
              <a:alpha val="45098"/>
            </a:srgbClr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Memory Mapped Output</a:t>
            </a:r>
            <a:endParaRPr/>
          </a:p>
        </p:txBody>
      </p:sp>
      <p:sp>
        <p:nvSpPr>
          <p:cNvPr id="448" name="Google Shape;448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A single 16-bit word in memory is constantly refreshed with the scan code of the keyboard button being pressed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This spot in memory accessible via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KBD</a:t>
            </a:r>
            <a:r>
              <a:rPr lang="en-US" dirty="0"/>
              <a:t> constant in </a:t>
            </a:r>
            <a:r>
              <a:rPr lang="en-US" dirty="0" err="1"/>
              <a:t>Hack.asm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49" name="Google Shape;449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10" name="Google Shape;600;g74a0c26d6d_0_422">
            <a:extLst>
              <a:ext uri="{FF2B5EF4-FFF2-40B4-BE49-F238E27FC236}">
                <a16:creationId xmlns:a16="http://schemas.microsoft.com/office/drawing/2014/main" id="{F6EBBA63-8D61-DD22-A7F9-5359A1E70D9B}"/>
              </a:ext>
            </a:extLst>
          </p:cNvPr>
          <p:cNvSpPr/>
          <p:nvPr/>
        </p:nvSpPr>
        <p:spPr>
          <a:xfrm>
            <a:off x="2508430" y="4886192"/>
            <a:ext cx="1044300" cy="647100"/>
          </a:xfrm>
          <a:prstGeom prst="rect">
            <a:avLst/>
          </a:prstGeom>
          <a:solidFill>
            <a:srgbClr val="FFDA5D">
              <a:alpha val="45250"/>
            </a:srgbClr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KEYBOARD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601;g74a0c26d6d_0_422">
            <a:extLst>
              <a:ext uri="{FF2B5EF4-FFF2-40B4-BE49-F238E27FC236}">
                <a16:creationId xmlns:a16="http://schemas.microsoft.com/office/drawing/2014/main" id="{F11EA372-9607-80A5-25D9-827922729083}"/>
              </a:ext>
            </a:extLst>
          </p:cNvPr>
          <p:cNvSpPr/>
          <p:nvPr/>
        </p:nvSpPr>
        <p:spPr>
          <a:xfrm>
            <a:off x="4468300" y="3399700"/>
            <a:ext cx="1956300" cy="1952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2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1100101010010101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0110010101100000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1101010010111001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0010110101001000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1010001001001000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1101101111101001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602;g74a0c26d6d_0_422">
            <a:extLst>
              <a:ext uri="{FF2B5EF4-FFF2-40B4-BE49-F238E27FC236}">
                <a16:creationId xmlns:a16="http://schemas.microsoft.com/office/drawing/2014/main" id="{EB0324CB-C012-9139-FA8B-8401DF03C2D7}"/>
              </a:ext>
            </a:extLst>
          </p:cNvPr>
          <p:cNvSpPr/>
          <p:nvPr/>
        </p:nvSpPr>
        <p:spPr>
          <a:xfrm>
            <a:off x="4483050" y="5076100"/>
            <a:ext cx="1956300" cy="285000"/>
          </a:xfrm>
          <a:prstGeom prst="rect">
            <a:avLst/>
          </a:prstGeom>
          <a:solidFill>
            <a:srgbClr val="FFDA5D">
              <a:alpha val="4525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603;g74a0c26d6d_0_422">
            <a:extLst>
              <a:ext uri="{FF2B5EF4-FFF2-40B4-BE49-F238E27FC236}">
                <a16:creationId xmlns:a16="http://schemas.microsoft.com/office/drawing/2014/main" id="{A7877F16-50DC-3A25-CA34-C1805C6FC25C}"/>
              </a:ext>
            </a:extLst>
          </p:cNvPr>
          <p:cNvSpPr/>
          <p:nvPr/>
        </p:nvSpPr>
        <p:spPr>
          <a:xfrm>
            <a:off x="3552730" y="4970339"/>
            <a:ext cx="1000200" cy="478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604;g74a0c26d6d_0_422">
            <a:extLst>
              <a:ext uri="{FF2B5EF4-FFF2-40B4-BE49-F238E27FC236}">
                <a16:creationId xmlns:a16="http://schemas.microsoft.com/office/drawing/2014/main" id="{173A0713-DBD2-DD14-D393-C106125B6151}"/>
              </a:ext>
            </a:extLst>
          </p:cNvPr>
          <p:cNvSpPr txBox="1"/>
          <p:nvPr/>
        </p:nvSpPr>
        <p:spPr>
          <a:xfrm>
            <a:off x="2508430" y="5733239"/>
            <a:ext cx="1262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latin typeface="Calibri"/>
                <a:ea typeface="Calibri"/>
                <a:cs typeface="Calibri"/>
                <a:sym typeface="Calibri"/>
              </a:rPr>
              <a:t>‘k’ is pressed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605;g74a0c26d6d_0_422">
            <a:extLst>
              <a:ext uri="{FF2B5EF4-FFF2-40B4-BE49-F238E27FC236}">
                <a16:creationId xmlns:a16="http://schemas.microsoft.com/office/drawing/2014/main" id="{96F3FDC7-DF4F-4D08-13C9-4D472F80705E}"/>
              </a:ext>
            </a:extLst>
          </p:cNvPr>
          <p:cNvSpPr txBox="1"/>
          <p:nvPr/>
        </p:nvSpPr>
        <p:spPr>
          <a:xfrm>
            <a:off x="4468300" y="5678375"/>
            <a:ext cx="2261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alibri"/>
                <a:ea typeface="Calibri"/>
                <a:cs typeface="Calibri"/>
                <a:sym typeface="Calibri"/>
              </a:rPr>
              <a:t>The code 65 appears in RAM</a:t>
            </a:r>
            <a:endParaRPr sz="18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4244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5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External Memory Abstraction</a:t>
            </a:r>
            <a:endParaRPr/>
          </a:p>
        </p:txBody>
      </p:sp>
      <p:sp>
        <p:nvSpPr>
          <p:cNvPr id="460" name="Google Shape;460;p5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52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Programmer sees one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RAM32K</a:t>
            </a:r>
            <a:r>
              <a:rPr lang="en-US" dirty="0"/>
              <a:t> memory region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Only 16K + 8K + 1 registers are being used</a:t>
            </a:r>
            <a:endParaRPr dirty="0"/>
          </a:p>
          <a:p>
            <a:pPr marL="64008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/>
            <a:r>
              <a:rPr lang="en-US" dirty="0"/>
              <a:t>Split into three parts: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SCREEN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KEYBOARD</a:t>
            </a:r>
            <a:r>
              <a:rPr lang="en-US" dirty="0"/>
              <a:t>, and the rest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Screen: 8K registers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Keyboard: 1 register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 rest: 16K registers (used for data and instructions)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Programmer can use the same interface to interact with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SCREEN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KEYBOARD</a:t>
            </a:r>
            <a:r>
              <a:rPr lang="en-US" dirty="0"/>
              <a:t>, or normal RAM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Just specify address, value, and other inputs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Address determines what part we are interacting with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1" name="Google Shape;461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Internal Memory Implementation</a:t>
            </a:r>
            <a:endParaRPr/>
          </a:p>
        </p:txBody>
      </p:sp>
      <p:sp>
        <p:nvSpPr>
          <p:cNvPr id="467" name="Google Shape;467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96959" cy="513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 reality, separate memory chips for memory devices is unnecessary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“Drivers” are code relaying changes in memory values to the device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 Hack, it’s not as simple as one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RAM32K</a:t>
            </a:r>
            <a:r>
              <a:rPr lang="en-US" dirty="0"/>
              <a:t> chip</a:t>
            </a:r>
            <a:endParaRPr dirty="0"/>
          </a:p>
          <a:p>
            <a:pPr marL="640080" lvl="1" indent="-283464"/>
            <a:r>
              <a:rPr lang="en-US" dirty="0"/>
              <a:t>Use internal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SCREEN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KEYBOARD</a:t>
            </a:r>
            <a:r>
              <a:rPr lang="en-US" dirty="0"/>
              <a:t> chips so our virtual computer can detect and show changes in the screen and keyboard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/>
            <a:r>
              <a:rPr lang="en-US" dirty="0"/>
              <a:t>Our memory chip has three </a:t>
            </a:r>
            <a:r>
              <a:rPr lang="en-US" dirty="0" err="1"/>
              <a:t>subchips</a:t>
            </a:r>
            <a:r>
              <a:rPr lang="en-US" dirty="0"/>
              <a:t>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SCREEN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KEYBOARD</a:t>
            </a:r>
            <a:r>
              <a:rPr lang="en-US" dirty="0"/>
              <a:t>,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RAM16K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Process the address given by the programmer and relay the request to the appropriate </a:t>
            </a:r>
            <a:r>
              <a:rPr lang="en-US" dirty="0" err="1"/>
              <a:t>subchip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8" name="Google Shape;468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Memory Abstraction User View</a:t>
            </a:r>
            <a:endParaRPr/>
          </a:p>
        </p:txBody>
      </p:sp>
      <p:sp>
        <p:nvSpPr>
          <p:cNvPr id="474" name="Google Shape;474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475" name="Google Shape;475;p61"/>
          <p:cNvSpPr/>
          <p:nvPr/>
        </p:nvSpPr>
        <p:spPr>
          <a:xfrm>
            <a:off x="3803275" y="1367400"/>
            <a:ext cx="1956300" cy="48522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0110010101100000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1101010010111001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0010110101001000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1010001001001000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1101101111101001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0010110101001000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1010001001001000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0010110101001000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1101101111101001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0010110101001000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1010001001001000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0010110101001000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1010001001001000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1101101111101001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0010110101001000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1010001001001000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1101101111101001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6" name="Google Shape;476;p61"/>
          <p:cNvSpPr/>
          <p:nvPr/>
        </p:nvSpPr>
        <p:spPr>
          <a:xfrm>
            <a:off x="2794350" y="3663900"/>
            <a:ext cx="1000200" cy="2592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61"/>
          <p:cNvSpPr/>
          <p:nvPr/>
        </p:nvSpPr>
        <p:spPr>
          <a:xfrm>
            <a:off x="1960050" y="3469950"/>
            <a:ext cx="834300" cy="647100"/>
          </a:xfrm>
          <a:prstGeom prst="rect">
            <a:avLst/>
          </a:prstGeom>
          <a:solidFill>
            <a:srgbClr val="FFDA5D">
              <a:alpha val="45098"/>
            </a:srgbClr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78" name="Google Shape;478;p61"/>
          <p:cNvCxnSpPr/>
          <p:nvPr/>
        </p:nvCxnSpPr>
        <p:spPr>
          <a:xfrm>
            <a:off x="3080500" y="5183600"/>
            <a:ext cx="6387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79" name="Google Shape;479;p61"/>
          <p:cNvCxnSpPr/>
          <p:nvPr/>
        </p:nvCxnSpPr>
        <p:spPr>
          <a:xfrm>
            <a:off x="3719200" y="4820300"/>
            <a:ext cx="300" cy="7266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0" name="Google Shape;480;p61"/>
          <p:cNvCxnSpPr/>
          <p:nvPr/>
        </p:nvCxnSpPr>
        <p:spPr>
          <a:xfrm>
            <a:off x="3080500" y="5704225"/>
            <a:ext cx="6387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81" name="Google Shape;481;p61"/>
          <p:cNvSpPr txBox="1"/>
          <p:nvPr/>
        </p:nvSpPr>
        <p:spPr>
          <a:xfrm>
            <a:off x="-203150" y="-309900"/>
            <a:ext cx="616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61"/>
          <p:cNvSpPr txBox="1"/>
          <p:nvPr/>
        </p:nvSpPr>
        <p:spPr>
          <a:xfrm>
            <a:off x="1713250" y="4983500"/>
            <a:ext cx="1443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Screen address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61"/>
          <p:cNvSpPr txBox="1"/>
          <p:nvPr/>
        </p:nvSpPr>
        <p:spPr>
          <a:xfrm>
            <a:off x="1574175" y="5504125"/>
            <a:ext cx="1582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Keyboard address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Memory Abstraction Internal View</a:t>
            </a:r>
            <a:endParaRPr/>
          </a:p>
        </p:txBody>
      </p:sp>
      <p:sp>
        <p:nvSpPr>
          <p:cNvPr id="489" name="Google Shape;489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490" name="Google Shape;490;p62"/>
          <p:cNvSpPr/>
          <p:nvPr/>
        </p:nvSpPr>
        <p:spPr>
          <a:xfrm>
            <a:off x="628875" y="3863700"/>
            <a:ext cx="834300" cy="647100"/>
          </a:xfrm>
          <a:prstGeom prst="rect">
            <a:avLst/>
          </a:prstGeom>
          <a:solidFill>
            <a:srgbClr val="FFDA5D">
              <a:alpha val="45098"/>
            </a:srgbClr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62"/>
          <p:cNvSpPr txBox="1"/>
          <p:nvPr/>
        </p:nvSpPr>
        <p:spPr>
          <a:xfrm>
            <a:off x="942863" y="4051850"/>
            <a:ext cx="7503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62"/>
          <p:cNvSpPr/>
          <p:nvPr/>
        </p:nvSpPr>
        <p:spPr>
          <a:xfrm>
            <a:off x="3463574" y="3863700"/>
            <a:ext cx="1356451" cy="647100"/>
          </a:xfrm>
          <a:prstGeom prst="rect">
            <a:avLst/>
          </a:prstGeom>
          <a:solidFill>
            <a:srgbClr val="FFDA5D">
              <a:alpha val="45098"/>
            </a:srgbClr>
          </a:solidFill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1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IMPLEMENTATION</a:t>
            </a: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62"/>
          <p:cNvSpPr/>
          <p:nvPr/>
        </p:nvSpPr>
        <p:spPr>
          <a:xfrm>
            <a:off x="6271400" y="1399550"/>
            <a:ext cx="1956300" cy="1952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RAM16K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0110010101100000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1101010010111001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0010110101001000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1010001001001000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1101101111101001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1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62"/>
          <p:cNvSpPr/>
          <p:nvPr/>
        </p:nvSpPr>
        <p:spPr>
          <a:xfrm>
            <a:off x="6271400" y="3553838"/>
            <a:ext cx="1956300" cy="13962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SCREEN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0110010101100000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1101010010111001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62"/>
          <p:cNvSpPr/>
          <p:nvPr/>
        </p:nvSpPr>
        <p:spPr>
          <a:xfrm>
            <a:off x="6271400" y="5151950"/>
            <a:ext cx="1956300" cy="957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KEYBOARD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96" name="Google Shape;496;p62"/>
          <p:cNvCxnSpPr/>
          <p:nvPr/>
        </p:nvCxnSpPr>
        <p:spPr>
          <a:xfrm rot="10800000">
            <a:off x="2441475" y="1103025"/>
            <a:ext cx="43800" cy="57402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497" name="Google Shape;497;p62"/>
          <p:cNvSpPr txBox="1"/>
          <p:nvPr/>
        </p:nvSpPr>
        <p:spPr>
          <a:xfrm>
            <a:off x="2673750" y="1399575"/>
            <a:ext cx="1509300" cy="5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23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62"/>
          <p:cNvSpPr/>
          <p:nvPr/>
        </p:nvSpPr>
        <p:spPr>
          <a:xfrm>
            <a:off x="1463175" y="4057650"/>
            <a:ext cx="1000200" cy="2592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62"/>
          <p:cNvSpPr/>
          <p:nvPr/>
        </p:nvSpPr>
        <p:spPr>
          <a:xfrm>
            <a:off x="5045613" y="4057650"/>
            <a:ext cx="1000200" cy="2592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62"/>
          <p:cNvSpPr/>
          <p:nvPr/>
        </p:nvSpPr>
        <p:spPr>
          <a:xfrm rot="-2700000">
            <a:off x="4850302" y="3299395"/>
            <a:ext cx="999990" cy="25922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62"/>
          <p:cNvSpPr/>
          <p:nvPr/>
        </p:nvSpPr>
        <p:spPr>
          <a:xfrm rot="2700000">
            <a:off x="4850302" y="4815895"/>
            <a:ext cx="999990" cy="25922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>
                <a:solidFill>
                  <a:srgbClr val="000000"/>
                </a:solidFill>
              </a:rPr>
              <a:t>Annotation Strategies Discussion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Reflection on Annotating </a:t>
            </a:r>
            <a:r>
              <a:rPr lang="en-US" i="1" dirty="0">
                <a:solidFill>
                  <a:schemeClr val="tx1"/>
                </a:solidFill>
              </a:rPr>
              <a:t>Final Memory Chip</a:t>
            </a:r>
            <a:r>
              <a:rPr lang="en-US" dirty="0">
                <a:solidFill>
                  <a:schemeClr val="tx1"/>
                </a:solidFill>
              </a:rPr>
              <a:t> Reading</a:t>
            </a:r>
          </a:p>
          <a:p>
            <a:pPr marL="457200" lvl="1" indent="0">
              <a:spcBef>
                <a:spcPts val="440"/>
              </a:spcBef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Assembly Memory Representation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Input / Output, Memory Mapping, External / Internal Memory</a:t>
            </a:r>
            <a:endParaRPr dirty="0">
              <a:solidFill>
                <a:schemeClr val="tx1"/>
              </a:solidFill>
            </a:endParaRPr>
          </a:p>
          <a:p>
            <a:pPr marL="64008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sz="2000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92982"/>
                </a:solidFill>
              </a:rPr>
              <a:t>Multiplication Implementation Exercise</a:t>
            </a:r>
            <a:endParaRPr b="1" dirty="0">
              <a:solidFill>
                <a:srgbClr val="492982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92982"/>
                </a:solidFill>
              </a:rPr>
              <a:t>Multiplying Two Numbers in Hack Assembly</a:t>
            </a:r>
            <a:endParaRPr b="1" dirty="0">
              <a:solidFill>
                <a:srgbClr val="492982"/>
              </a:solidFill>
            </a:endParaRPr>
          </a:p>
          <a:p>
            <a:pPr marL="64008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sz="2000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5 Overview</a:t>
            </a:r>
            <a:endParaRPr dirty="0">
              <a:solidFill>
                <a:schemeClr val="tx1"/>
              </a:solidFill>
            </a:endParaRPr>
          </a:p>
          <a:p>
            <a:pPr marL="640080" lvl="1" indent="-283464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Specification Annotation, Machine Language, &amp; Building Computer Memory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37901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Registers</a:t>
            </a:r>
            <a:endParaRPr/>
          </a:p>
        </p:txBody>
      </p:sp>
      <p:sp>
        <p:nvSpPr>
          <p:cNvPr id="479" name="Google Shape;479;p6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b="1" u="sng" dirty="0">
                <a:solidFill>
                  <a:srgbClr val="714EA3"/>
                </a:solidFill>
              </a:rPr>
              <a:t>D</a:t>
            </a:r>
            <a:r>
              <a:rPr lang="en-US" dirty="0">
                <a:solidFill>
                  <a:srgbClr val="714EA3"/>
                </a:solidFill>
              </a:rPr>
              <a:t> Register</a:t>
            </a:r>
            <a:r>
              <a:rPr lang="en-US" dirty="0"/>
              <a:t>: For storing </a:t>
            </a:r>
            <a:r>
              <a:rPr lang="en-US" b="1" u="sng" dirty="0">
                <a:solidFill>
                  <a:srgbClr val="714EA3"/>
                </a:solidFill>
              </a:rPr>
              <a:t>D</a:t>
            </a:r>
            <a:r>
              <a:rPr lang="en-US" dirty="0"/>
              <a:t>ata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/>
            <a:r>
              <a:rPr lang="en-US" b="1" u="sng" dirty="0">
                <a:solidFill>
                  <a:srgbClr val="714EA3"/>
                </a:solidFill>
              </a:rPr>
              <a:t>A</a:t>
            </a:r>
            <a:r>
              <a:rPr lang="en-US" dirty="0">
                <a:solidFill>
                  <a:srgbClr val="714EA3"/>
                </a:solidFill>
              </a:rPr>
              <a:t> Register</a:t>
            </a:r>
            <a:r>
              <a:rPr lang="en-US" dirty="0"/>
              <a:t>: For storing data </a:t>
            </a:r>
            <a:r>
              <a:rPr lang="en-US" i="1" dirty="0"/>
              <a:t>and</a:t>
            </a:r>
            <a:r>
              <a:rPr lang="en-US" dirty="0"/>
              <a:t> </a:t>
            </a:r>
            <a:r>
              <a:rPr lang="en-US" b="1" u="sng" dirty="0">
                <a:solidFill>
                  <a:srgbClr val="714EA3"/>
                </a:solidFill>
              </a:rPr>
              <a:t>A</a:t>
            </a:r>
            <a:r>
              <a:rPr lang="en-US" dirty="0"/>
              <a:t>ddressing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/>
            <a:r>
              <a:rPr lang="en-US" b="1" u="sng" dirty="0">
                <a:solidFill>
                  <a:srgbClr val="714EA3"/>
                </a:solidFill>
              </a:rPr>
              <a:t>M</a:t>
            </a:r>
            <a:r>
              <a:rPr lang="en-US" dirty="0">
                <a:solidFill>
                  <a:srgbClr val="714EA3"/>
                </a:solidFill>
              </a:rPr>
              <a:t> “Register”</a:t>
            </a:r>
            <a:r>
              <a:rPr lang="en-US" dirty="0"/>
              <a:t>: The 16-bit word in </a:t>
            </a:r>
            <a:r>
              <a:rPr lang="en-US" b="1" u="sng" dirty="0">
                <a:solidFill>
                  <a:srgbClr val="714EA3"/>
                </a:solidFill>
              </a:rPr>
              <a:t>M</a:t>
            </a:r>
            <a:r>
              <a:rPr lang="en-US" dirty="0"/>
              <a:t>emory currently being referenced by the address in A 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80" name="Google Shape;480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481" name="Google Shape;481;p65"/>
          <p:cNvSpPr/>
          <p:nvPr/>
        </p:nvSpPr>
        <p:spPr>
          <a:xfrm>
            <a:off x="5253425" y="4926767"/>
            <a:ext cx="1788600" cy="1147200"/>
          </a:xfrm>
          <a:prstGeom prst="rect">
            <a:avLst/>
          </a:prstGeom>
          <a:noFill/>
          <a:ln w="3810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REGISTERS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65"/>
          <p:cNvSpPr/>
          <p:nvPr/>
        </p:nvSpPr>
        <p:spPr>
          <a:xfrm>
            <a:off x="5406650" y="5333750"/>
            <a:ext cx="694200" cy="5700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714EA3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sz="2200" b="1" i="0" u="sng" strike="noStrike" cap="none" dirty="0">
              <a:solidFill>
                <a:srgbClr val="714EA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108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65"/>
          <p:cNvSpPr/>
          <p:nvPr/>
        </p:nvSpPr>
        <p:spPr>
          <a:xfrm>
            <a:off x="6189050" y="5333750"/>
            <a:ext cx="694200" cy="570000"/>
          </a:xfrm>
          <a:prstGeom prst="rect">
            <a:avLst/>
          </a:prstGeom>
          <a:solidFill>
            <a:srgbClr val="F3F3F3"/>
          </a:solidFill>
          <a:ln w="2857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714EA3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2200" b="1" i="0" u="sng" strike="noStrike" cap="none" dirty="0">
              <a:solidFill>
                <a:srgbClr val="714EA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65"/>
          <p:cNvSpPr/>
          <p:nvPr/>
        </p:nvSpPr>
        <p:spPr>
          <a:xfrm>
            <a:off x="2346960" y="4524175"/>
            <a:ext cx="1923165" cy="1727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8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1100101010010101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6AA8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65"/>
          <p:cNvSpPr/>
          <p:nvPr/>
        </p:nvSpPr>
        <p:spPr>
          <a:xfrm>
            <a:off x="4270125" y="4524175"/>
            <a:ext cx="514800" cy="172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106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107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108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109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110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486" name="Google Shape;486;p65"/>
          <p:cNvCxnSpPr>
            <a:stCxn id="482" idx="1"/>
            <a:endCxn id="485" idx="3"/>
          </p:cNvCxnSpPr>
          <p:nvPr/>
        </p:nvCxnSpPr>
        <p:spPr>
          <a:xfrm rot="10800000">
            <a:off x="4785050" y="5387750"/>
            <a:ext cx="621600" cy="231000"/>
          </a:xfrm>
          <a:prstGeom prst="curvedConnector3">
            <a:avLst>
              <a:gd name="adj1" fmla="val 50010"/>
            </a:avLst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87" name="Google Shape;487;p65"/>
          <p:cNvSpPr/>
          <p:nvPr/>
        </p:nvSpPr>
        <p:spPr>
          <a:xfrm>
            <a:off x="1903136" y="5102750"/>
            <a:ext cx="443700" cy="5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714EA3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endParaRPr sz="2200" b="1" i="0" u="sng" strike="noStrike" cap="none" dirty="0">
              <a:solidFill>
                <a:srgbClr val="714EA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b="1" dirty="0">
                <a:solidFill>
                  <a:srgbClr val="492982"/>
                </a:solidFill>
              </a:rPr>
              <a:t>Annotation Strategies Discussion</a:t>
            </a:r>
          </a:p>
          <a:p>
            <a:pPr marL="640080" lvl="1" indent="-283464"/>
            <a:r>
              <a:rPr lang="en-US" b="1" dirty="0">
                <a:solidFill>
                  <a:srgbClr val="492982"/>
                </a:solidFill>
              </a:rPr>
              <a:t>Reflection on Annotating </a:t>
            </a:r>
            <a:r>
              <a:rPr lang="en-US" b="1" i="1" dirty="0">
                <a:solidFill>
                  <a:srgbClr val="492982"/>
                </a:solidFill>
              </a:rPr>
              <a:t>Final Memory Chip</a:t>
            </a:r>
            <a:r>
              <a:rPr lang="en-US" b="1" dirty="0">
                <a:solidFill>
                  <a:srgbClr val="492982"/>
                </a:solidFill>
              </a:rPr>
              <a:t> Reading</a:t>
            </a:r>
          </a:p>
          <a:p>
            <a:pPr marL="457200" lvl="1" indent="0">
              <a:spcBef>
                <a:spcPts val="440"/>
              </a:spcBef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Assembly Memory Representation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Input / Output, Memory Mapping, External / Internal Memory</a:t>
            </a:r>
            <a:endParaRPr dirty="0">
              <a:solidFill>
                <a:schemeClr val="tx1"/>
              </a:solidFill>
            </a:endParaRPr>
          </a:p>
          <a:p>
            <a:pPr marL="64008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sz="2000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Multiplication Implementation Exercise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Multiplying Two Numbers in Hack Assembly</a:t>
            </a:r>
            <a:endParaRPr dirty="0">
              <a:solidFill>
                <a:schemeClr val="tx1"/>
              </a:solidFill>
            </a:endParaRPr>
          </a:p>
          <a:p>
            <a:pPr marL="64008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sz="2000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5 Overview</a:t>
            </a:r>
            <a:endParaRPr dirty="0">
              <a:solidFill>
                <a:schemeClr val="tx1"/>
              </a:solidFill>
            </a:endParaRPr>
          </a:p>
          <a:p>
            <a:pPr marL="640080" lvl="1" indent="-283464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Specification Annotation, Machine Language, &amp; Building Computer Memory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A-Instructions</a:t>
            </a:r>
            <a:endParaRPr/>
          </a:p>
        </p:txBody>
      </p:sp>
      <p:sp>
        <p:nvSpPr>
          <p:cNvPr id="493" name="Google Shape;493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Syntax: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dirty="0"/>
              <a:t> can either be: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non-negative decimal constant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symbol referring to a constant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Semantics: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Stores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value</a:t>
            </a:r>
            <a:r>
              <a:rPr lang="en-US" dirty="0"/>
              <a:t> in the A register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94" name="Google Shape;494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495" name="Google Shape;495;p66"/>
          <p:cNvSpPr/>
          <p:nvPr/>
        </p:nvSpPr>
        <p:spPr>
          <a:xfrm>
            <a:off x="1960360" y="1435966"/>
            <a:ext cx="1505700" cy="522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@value</a:t>
            </a:r>
            <a:endParaRPr sz="20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Hack: C-Instructions</a:t>
            </a:r>
            <a:endParaRPr/>
          </a:p>
        </p:txBody>
      </p:sp>
      <p:sp>
        <p:nvSpPr>
          <p:cNvPr id="558" name="Google Shape;558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75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Syntax: 				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jump</a:t>
            </a:r>
            <a:r>
              <a:rPr lang="en-US" dirty="0"/>
              <a:t>  optional)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dirty="0"/>
              <a:t> is a combination of destination registers: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400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dirty="0"/>
              <a:t> is a computation: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2400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r>
              <a:rPr lang="en-US" dirty="0"/>
              <a:t> is an unconditional or conditional jump: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sz="24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Semantics: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Computes value of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Stores results in </a:t>
            </a: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dirty="0"/>
              <a:t> (if specified)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If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jump</a:t>
            </a:r>
            <a:r>
              <a:rPr lang="en-US" dirty="0"/>
              <a:t> is specified and condition is true (by testing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comp</a:t>
            </a:r>
            <a:r>
              <a:rPr lang="en-US" dirty="0"/>
              <a:t> result), jump to instruction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ROM[A]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9" name="Google Shape;559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560" name="Google Shape;560;p70"/>
          <p:cNvSpPr/>
          <p:nvPr/>
        </p:nvSpPr>
        <p:spPr>
          <a:xfrm>
            <a:off x="1902370" y="1501858"/>
            <a:ext cx="3066600" cy="406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-US" sz="20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comp ; jump</a:t>
            </a:r>
            <a:endParaRPr sz="20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1" name="Google Shape;561;p70"/>
          <p:cNvSpPr/>
          <p:nvPr/>
        </p:nvSpPr>
        <p:spPr>
          <a:xfrm>
            <a:off x="1135379" y="2323494"/>
            <a:ext cx="3276601" cy="310033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M, D, MD, A, AM, AD, AMD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70"/>
          <p:cNvSpPr/>
          <p:nvPr/>
        </p:nvSpPr>
        <p:spPr>
          <a:xfrm>
            <a:off x="1135379" y="3131530"/>
            <a:ext cx="7680900" cy="570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0, 1, -1, D, A, !D, !A, -D, -A, D+1, A+1, D-1, A-1, D+A, D-A, A-D, D&amp;A, D|A, M, !M, -M, M+1, M-1, D+M, D-M, M-D, D&amp;M, D|M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70"/>
          <p:cNvSpPr/>
          <p:nvPr/>
        </p:nvSpPr>
        <p:spPr>
          <a:xfrm>
            <a:off x="1135379" y="4269772"/>
            <a:ext cx="4358700" cy="309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JGT, JEQ, JGE, JLT, JNE, JLE, JMP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" grpId="0" animBg="1"/>
      <p:bldP spid="562" grpId="0" animBg="1"/>
      <p:bldP spid="56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7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Hack: C-Instructions Example</a:t>
            </a:r>
            <a:endParaRPr dirty="0"/>
          </a:p>
        </p:txBody>
      </p:sp>
      <p:sp>
        <p:nvSpPr>
          <p:cNvPr id="629" name="Google Shape;629;p7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630" name="Google Shape;630;p75"/>
          <p:cNvSpPr/>
          <p:nvPr/>
        </p:nvSpPr>
        <p:spPr>
          <a:xfrm>
            <a:off x="1367275" y="2231700"/>
            <a:ext cx="2110200" cy="3166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(EXAMPLE)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@55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D=A+1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1" name="Google Shape;631;p75"/>
          <p:cNvSpPr txBox="1"/>
          <p:nvPr/>
        </p:nvSpPr>
        <p:spPr>
          <a:xfrm>
            <a:off x="874675" y="2231700"/>
            <a:ext cx="492600" cy="31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2" name="Google Shape;632;p75"/>
          <p:cNvSpPr/>
          <p:nvPr/>
        </p:nvSpPr>
        <p:spPr>
          <a:xfrm>
            <a:off x="3994100" y="1697022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75"/>
          <p:cNvSpPr/>
          <p:nvPr/>
        </p:nvSpPr>
        <p:spPr>
          <a:xfrm>
            <a:off x="3994100" y="1969122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55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4" name="Google Shape;634;p75"/>
          <p:cNvSpPr/>
          <p:nvPr/>
        </p:nvSpPr>
        <p:spPr>
          <a:xfrm>
            <a:off x="5156750" y="1697022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75"/>
          <p:cNvSpPr/>
          <p:nvPr/>
        </p:nvSpPr>
        <p:spPr>
          <a:xfrm>
            <a:off x="5156750" y="1969122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56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36" name="Google Shape;636;p75"/>
          <p:cNvCxnSpPr>
            <a:stCxn id="633" idx="1"/>
          </p:cNvCxnSpPr>
          <p:nvPr/>
        </p:nvCxnSpPr>
        <p:spPr>
          <a:xfrm flipH="1">
            <a:off x="1874900" y="2230272"/>
            <a:ext cx="2119200" cy="1441200"/>
          </a:xfrm>
          <a:prstGeom prst="bentConnector3">
            <a:avLst>
              <a:gd name="adj1" fmla="val 11429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Hack: C-Instructions Example</a:t>
            </a:r>
            <a:endParaRPr dirty="0"/>
          </a:p>
        </p:txBody>
      </p:sp>
      <p:sp>
        <p:nvSpPr>
          <p:cNvPr id="642" name="Google Shape;642;p7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643" name="Google Shape;643;p76"/>
          <p:cNvSpPr/>
          <p:nvPr/>
        </p:nvSpPr>
        <p:spPr>
          <a:xfrm>
            <a:off x="1367275" y="2231700"/>
            <a:ext cx="2110200" cy="3166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(EXAMPLE)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@55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D=A+1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4" name="Google Shape;644;p76"/>
          <p:cNvSpPr txBox="1"/>
          <p:nvPr/>
        </p:nvSpPr>
        <p:spPr>
          <a:xfrm>
            <a:off x="874675" y="2231700"/>
            <a:ext cx="492600" cy="31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03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5" name="Google Shape;645;p76"/>
          <p:cNvSpPr/>
          <p:nvPr/>
        </p:nvSpPr>
        <p:spPr>
          <a:xfrm>
            <a:off x="6319400" y="2740400"/>
            <a:ext cx="15708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p76"/>
          <p:cNvSpPr/>
          <p:nvPr/>
        </p:nvSpPr>
        <p:spPr>
          <a:xfrm>
            <a:off x="6319400" y="3012500"/>
            <a:ext cx="4926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7" name="Google Shape;647;p76"/>
          <p:cNvSpPr/>
          <p:nvPr/>
        </p:nvSpPr>
        <p:spPr>
          <a:xfrm>
            <a:off x="6319400" y="3416400"/>
            <a:ext cx="4926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8" name="Google Shape;648;p76"/>
          <p:cNvSpPr/>
          <p:nvPr/>
        </p:nvSpPr>
        <p:spPr>
          <a:xfrm>
            <a:off x="6319400" y="3837600"/>
            <a:ext cx="4926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9" name="Google Shape;649;p76"/>
          <p:cNvSpPr/>
          <p:nvPr/>
        </p:nvSpPr>
        <p:spPr>
          <a:xfrm>
            <a:off x="6812000" y="3012500"/>
            <a:ext cx="10782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?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0" name="Google Shape;650;p76"/>
          <p:cNvSpPr/>
          <p:nvPr/>
        </p:nvSpPr>
        <p:spPr>
          <a:xfrm>
            <a:off x="6812000" y="3416400"/>
            <a:ext cx="10782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?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1" name="Google Shape;651;p76"/>
          <p:cNvSpPr/>
          <p:nvPr/>
        </p:nvSpPr>
        <p:spPr>
          <a:xfrm>
            <a:off x="6812000" y="3837600"/>
            <a:ext cx="10782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56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2" name="Google Shape;652;p76"/>
          <p:cNvSpPr/>
          <p:nvPr/>
        </p:nvSpPr>
        <p:spPr>
          <a:xfrm>
            <a:off x="6319400" y="4241500"/>
            <a:ext cx="15708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3" name="Google Shape;653;p76"/>
          <p:cNvSpPr/>
          <p:nvPr/>
        </p:nvSpPr>
        <p:spPr>
          <a:xfrm>
            <a:off x="3994100" y="1697022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76"/>
          <p:cNvSpPr/>
          <p:nvPr/>
        </p:nvSpPr>
        <p:spPr>
          <a:xfrm>
            <a:off x="3994100" y="1969122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55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5" name="Google Shape;655;p76"/>
          <p:cNvSpPr/>
          <p:nvPr/>
        </p:nvSpPr>
        <p:spPr>
          <a:xfrm>
            <a:off x="5156750" y="1697022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76"/>
          <p:cNvSpPr/>
          <p:nvPr/>
        </p:nvSpPr>
        <p:spPr>
          <a:xfrm>
            <a:off x="5156750" y="1969122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56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57" name="Google Shape;657;p76"/>
          <p:cNvCxnSpPr>
            <a:stCxn id="654" idx="1"/>
          </p:cNvCxnSpPr>
          <p:nvPr/>
        </p:nvCxnSpPr>
        <p:spPr>
          <a:xfrm flipH="1">
            <a:off x="1874900" y="2230272"/>
            <a:ext cx="2119200" cy="1441200"/>
          </a:xfrm>
          <a:prstGeom prst="bentConnector3">
            <a:avLst>
              <a:gd name="adj1" fmla="val 11429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658" name="Google Shape;658;p76"/>
          <p:cNvSpPr/>
          <p:nvPr/>
        </p:nvSpPr>
        <p:spPr>
          <a:xfrm>
            <a:off x="3994100" y="3436254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" name="Google Shape;659;p76"/>
          <p:cNvSpPr/>
          <p:nvPr/>
        </p:nvSpPr>
        <p:spPr>
          <a:xfrm>
            <a:off x="3994100" y="3708354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76"/>
          <p:cNvSpPr/>
          <p:nvPr/>
        </p:nvSpPr>
        <p:spPr>
          <a:xfrm>
            <a:off x="5156750" y="3436254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76"/>
          <p:cNvSpPr/>
          <p:nvPr/>
        </p:nvSpPr>
        <p:spPr>
          <a:xfrm>
            <a:off x="5156750" y="3708354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56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62" name="Google Shape;662;p76"/>
          <p:cNvCxnSpPr>
            <a:stCxn id="659" idx="1"/>
          </p:cNvCxnSpPr>
          <p:nvPr/>
        </p:nvCxnSpPr>
        <p:spPr>
          <a:xfrm flipH="1">
            <a:off x="1865000" y="3969504"/>
            <a:ext cx="2129100" cy="428100"/>
          </a:xfrm>
          <a:prstGeom prst="bentConnector3">
            <a:avLst>
              <a:gd name="adj1" fmla="val 12854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7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Hack: C-Instructions Example</a:t>
            </a:r>
            <a:endParaRPr dirty="0"/>
          </a:p>
        </p:txBody>
      </p:sp>
      <p:sp>
        <p:nvSpPr>
          <p:cNvPr id="668" name="Google Shape;668;p7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669" name="Google Shape;669;p77"/>
          <p:cNvSpPr/>
          <p:nvPr/>
        </p:nvSpPr>
        <p:spPr>
          <a:xfrm>
            <a:off x="1367275" y="2231700"/>
            <a:ext cx="2110200" cy="31668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8235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(EXAMPLE)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@55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D=A+1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@EXAMPLE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D;JGT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0" name="Google Shape;670;p77"/>
          <p:cNvSpPr txBox="1"/>
          <p:nvPr/>
        </p:nvSpPr>
        <p:spPr>
          <a:xfrm>
            <a:off x="874675" y="2231700"/>
            <a:ext cx="492600" cy="31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03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05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1" name="Google Shape;671;p77"/>
          <p:cNvSpPr/>
          <p:nvPr/>
        </p:nvSpPr>
        <p:spPr>
          <a:xfrm>
            <a:off x="6319400" y="2740400"/>
            <a:ext cx="15708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77"/>
          <p:cNvSpPr/>
          <p:nvPr/>
        </p:nvSpPr>
        <p:spPr>
          <a:xfrm>
            <a:off x="6319400" y="3012500"/>
            <a:ext cx="4926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3" name="Google Shape;673;p77"/>
          <p:cNvSpPr/>
          <p:nvPr/>
        </p:nvSpPr>
        <p:spPr>
          <a:xfrm>
            <a:off x="6319400" y="3416400"/>
            <a:ext cx="4926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4" name="Google Shape;674;p77"/>
          <p:cNvSpPr/>
          <p:nvPr/>
        </p:nvSpPr>
        <p:spPr>
          <a:xfrm>
            <a:off x="6319400" y="3837600"/>
            <a:ext cx="4926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5" name="Google Shape;675;p77"/>
          <p:cNvSpPr/>
          <p:nvPr/>
        </p:nvSpPr>
        <p:spPr>
          <a:xfrm>
            <a:off x="6812000" y="3012500"/>
            <a:ext cx="10782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?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6" name="Google Shape;676;p77"/>
          <p:cNvSpPr/>
          <p:nvPr/>
        </p:nvSpPr>
        <p:spPr>
          <a:xfrm>
            <a:off x="6812000" y="3416400"/>
            <a:ext cx="10782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?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7" name="Google Shape;677;p77"/>
          <p:cNvSpPr/>
          <p:nvPr/>
        </p:nvSpPr>
        <p:spPr>
          <a:xfrm>
            <a:off x="6812000" y="3837600"/>
            <a:ext cx="10782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56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8" name="Google Shape;678;p77"/>
          <p:cNvSpPr/>
          <p:nvPr/>
        </p:nvSpPr>
        <p:spPr>
          <a:xfrm>
            <a:off x="6319400" y="4241500"/>
            <a:ext cx="1570800" cy="421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77"/>
          <p:cNvSpPr/>
          <p:nvPr/>
        </p:nvSpPr>
        <p:spPr>
          <a:xfrm>
            <a:off x="3994100" y="5035048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77"/>
          <p:cNvSpPr/>
          <p:nvPr/>
        </p:nvSpPr>
        <p:spPr>
          <a:xfrm>
            <a:off x="3994100" y="5307148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1" name="Google Shape;681;p77"/>
          <p:cNvSpPr/>
          <p:nvPr/>
        </p:nvSpPr>
        <p:spPr>
          <a:xfrm>
            <a:off x="5156750" y="5035048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p77"/>
          <p:cNvSpPr/>
          <p:nvPr/>
        </p:nvSpPr>
        <p:spPr>
          <a:xfrm>
            <a:off x="5156750" y="5307148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56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83" name="Google Shape;683;p77"/>
          <p:cNvCxnSpPr>
            <a:stCxn id="680" idx="1"/>
          </p:cNvCxnSpPr>
          <p:nvPr/>
        </p:nvCxnSpPr>
        <p:spPr>
          <a:xfrm rot="10800000">
            <a:off x="1865000" y="4764298"/>
            <a:ext cx="2129100" cy="804000"/>
          </a:xfrm>
          <a:prstGeom prst="bentConnector3">
            <a:avLst>
              <a:gd name="adj1" fmla="val 13766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684" name="Google Shape;684;p77"/>
          <p:cNvSpPr txBox="1"/>
          <p:nvPr/>
        </p:nvSpPr>
        <p:spPr>
          <a:xfrm>
            <a:off x="3455300" y="5829448"/>
            <a:ext cx="3649500" cy="5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(Will jump to instruction 0, since D &gt; 0)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p77"/>
          <p:cNvSpPr/>
          <p:nvPr/>
        </p:nvSpPr>
        <p:spPr>
          <a:xfrm>
            <a:off x="3994100" y="3436254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p77"/>
          <p:cNvSpPr/>
          <p:nvPr/>
        </p:nvSpPr>
        <p:spPr>
          <a:xfrm>
            <a:off x="3994100" y="3708354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7" name="Google Shape;687;p77"/>
          <p:cNvSpPr/>
          <p:nvPr/>
        </p:nvSpPr>
        <p:spPr>
          <a:xfrm>
            <a:off x="5156750" y="3436254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p77"/>
          <p:cNvSpPr/>
          <p:nvPr/>
        </p:nvSpPr>
        <p:spPr>
          <a:xfrm>
            <a:off x="5156750" y="3708354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56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89" name="Google Shape;689;p77"/>
          <p:cNvCxnSpPr>
            <a:stCxn id="686" idx="1"/>
          </p:cNvCxnSpPr>
          <p:nvPr/>
        </p:nvCxnSpPr>
        <p:spPr>
          <a:xfrm flipH="1">
            <a:off x="1865000" y="3969504"/>
            <a:ext cx="2129100" cy="428100"/>
          </a:xfrm>
          <a:prstGeom prst="bentConnector3">
            <a:avLst>
              <a:gd name="adj1" fmla="val 12854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690" name="Google Shape;690;p77"/>
          <p:cNvSpPr/>
          <p:nvPr/>
        </p:nvSpPr>
        <p:spPr>
          <a:xfrm>
            <a:off x="3994100" y="1697022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1" name="Google Shape;691;p77"/>
          <p:cNvSpPr/>
          <p:nvPr/>
        </p:nvSpPr>
        <p:spPr>
          <a:xfrm>
            <a:off x="3994100" y="1969122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55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2" name="Google Shape;692;p77"/>
          <p:cNvSpPr/>
          <p:nvPr/>
        </p:nvSpPr>
        <p:spPr>
          <a:xfrm>
            <a:off x="5156750" y="1697022"/>
            <a:ext cx="1078200" cy="272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 Register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Google Shape;693;p77"/>
          <p:cNvSpPr/>
          <p:nvPr/>
        </p:nvSpPr>
        <p:spPr>
          <a:xfrm>
            <a:off x="5156750" y="1969122"/>
            <a:ext cx="1078200" cy="522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56</a:t>
            </a: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94" name="Google Shape;694;p77"/>
          <p:cNvCxnSpPr>
            <a:stCxn id="691" idx="1"/>
          </p:cNvCxnSpPr>
          <p:nvPr/>
        </p:nvCxnSpPr>
        <p:spPr>
          <a:xfrm flipH="1">
            <a:off x="1874900" y="2230272"/>
            <a:ext cx="2119200" cy="1441200"/>
          </a:xfrm>
          <a:prstGeom prst="bentConnector3">
            <a:avLst>
              <a:gd name="adj1" fmla="val 11429"/>
            </a:avLst>
          </a:prstGeom>
          <a:noFill/>
          <a:ln w="28575" cap="flat" cmpd="sng">
            <a:solidFill>
              <a:srgbClr val="990000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Five-minute Break!</a:t>
            </a:r>
            <a:endParaRPr dirty="0"/>
          </a:p>
        </p:txBody>
      </p:sp>
      <p:sp>
        <p:nvSpPr>
          <p:cNvPr id="283" name="Google Shape;283;p5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Feel free to stand up, stretch, use the restroom, drink some water, review your notes, or ask questions</a:t>
            </a:r>
          </a:p>
          <a:p>
            <a:pPr marL="649224" lvl="1" indent="-283463" algn="l" rtl="0">
              <a:lnSpc>
                <a:spcPct val="10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347472" lvl="0" indent="-347472"/>
            <a:r>
              <a:rPr lang="en-US" dirty="0"/>
              <a:t>We’ll be back at:</a:t>
            </a:r>
          </a:p>
          <a:p>
            <a:pPr marL="0" lvl="0" indent="0">
              <a:buNone/>
            </a:pPr>
            <a:endParaRPr lang="en-US" dirty="0">
              <a:solidFill>
                <a:srgbClr val="0462C2"/>
              </a:solidFill>
            </a:endParaRPr>
          </a:p>
          <a:p>
            <a:pPr marL="347472" indent="-347472"/>
            <a:r>
              <a:rPr lang="en-US" dirty="0"/>
              <a:t>Research shows mid-lecture breaks reduce the decline of attention in the middle of lecture (Olmsted, 1999)</a:t>
            </a:r>
          </a:p>
        </p:txBody>
      </p:sp>
      <p:sp>
        <p:nvSpPr>
          <p:cNvPr id="284" name="Google Shape;284;p5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64857-AB7F-2E46-910D-64CA11588FB7}"/>
              </a:ext>
            </a:extLst>
          </p:cNvPr>
          <p:cNvSpPr/>
          <p:nvPr/>
        </p:nvSpPr>
        <p:spPr>
          <a:xfrm>
            <a:off x="0" y="6457255"/>
            <a:ext cx="86474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Olmsted III, John. “The Mid-Lecture Break: When Less Is More.” </a:t>
            </a:r>
            <a:r>
              <a:rPr lang="en-US" sz="1000" i="1" dirty="0"/>
              <a:t>Journal of Chemical Education</a:t>
            </a:r>
            <a:r>
              <a:rPr lang="en-US" sz="1000" dirty="0"/>
              <a:t> (1999). https://</a:t>
            </a:r>
            <a:r>
              <a:rPr lang="en-US" sz="1000" dirty="0" err="1"/>
              <a:t>pubs.acs.org</a:t>
            </a:r>
            <a:r>
              <a:rPr lang="en-US" sz="1000" dirty="0"/>
              <a:t>/</a:t>
            </a:r>
            <a:r>
              <a:rPr lang="en-US" sz="1000" dirty="0" err="1"/>
              <a:t>doi</a:t>
            </a:r>
            <a:r>
              <a:rPr lang="en-US" sz="1000" dirty="0"/>
              <a:t>/abs/10.1021/ed076p525.</a:t>
            </a:r>
          </a:p>
        </p:txBody>
      </p:sp>
    </p:spTree>
    <p:extLst>
      <p:ext uri="{BB962C8B-B14F-4D97-AF65-F5344CB8AC3E}">
        <p14:creationId xmlns:p14="http://schemas.microsoft.com/office/powerpoint/2010/main" val="24320742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Exercise: Implementing Multiplication</a:t>
            </a:r>
            <a:endParaRPr dirty="0"/>
          </a:p>
        </p:txBody>
      </p:sp>
      <p:sp>
        <p:nvSpPr>
          <p:cNvPr id="547" name="Google Shape;547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Write a program that multiplies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R0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and stores the result in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R2</a:t>
            </a:r>
            <a:endParaRPr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Remember we don’t have a multiply operation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will have to use add and loops to get the job done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Roadmap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Start with pseudocode using if statements, loops, etc.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Remove conditionals and loops by using jumps in pseudocode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Convert pseudocode to assembly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48" name="Google Shape;548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dirty="0"/>
          </a:p>
        </p:txBody>
      </p:sp>
      <p:sp>
        <p:nvSpPr>
          <p:cNvPr id="554" name="Google Shape;554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Goal: Implement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R0 × R1 = R2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Pseudocode, add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R0</a:t>
            </a:r>
            <a:r>
              <a:rPr lang="en-US" dirty="0"/>
              <a:t> to the result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times: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5" name="Google Shape;555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g110e224f861_0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dirty="0"/>
          </a:p>
        </p:txBody>
      </p:sp>
      <p:sp>
        <p:nvSpPr>
          <p:cNvPr id="561" name="Google Shape;561;g110e224f861_0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Goal: Implement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R0 × R1 = R2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Pseudocode, add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R0</a:t>
            </a:r>
            <a:r>
              <a:rPr lang="en-US" dirty="0"/>
              <a:t> to the result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dirty="0"/>
              <a:t> times: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62" name="Google Shape;562;g110e224f861_0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563" name="Google Shape;563;g110e224f861_0_0"/>
          <p:cNvSpPr txBox="1"/>
          <p:nvPr/>
        </p:nvSpPr>
        <p:spPr>
          <a:xfrm>
            <a:off x="3265292" y="3671990"/>
            <a:ext cx="26292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dirty="0"/>
          </a:p>
        </p:txBody>
      </p:sp>
      <p:sp>
        <p:nvSpPr>
          <p:cNvPr id="569" name="Google Shape;569;p6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Remove loops from pseudocode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Uses labels to notate important sections of the code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70" name="Google Shape;570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571" name="Google Shape;571;p68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Attempt 1: What happens when </a:t>
            </a:r>
            <a:r>
              <a:rPr lang="en-US" sz="2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R1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0? What should happen?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68"/>
          <p:cNvSpPr txBox="1"/>
          <p:nvPr/>
        </p:nvSpPr>
        <p:spPr>
          <a:xfrm>
            <a:off x="1169792" y="4120106"/>
            <a:ext cx="2629289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3" name="Google Shape;573;p68"/>
          <p:cNvSpPr txBox="1"/>
          <p:nvPr/>
        </p:nvSpPr>
        <p:spPr>
          <a:xfrm>
            <a:off x="4955133" y="3327598"/>
            <a:ext cx="3807867" cy="3003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R1 = R1 - 1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E69138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IF R1 &gt; 0 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INFINITE LOOP</a:t>
            </a:r>
            <a:endParaRPr/>
          </a:p>
        </p:txBody>
      </p:sp>
      <p:sp>
        <p:nvSpPr>
          <p:cNvPr id="574" name="Google Shape;574;p68"/>
          <p:cNvSpPr/>
          <p:nvPr/>
        </p:nvSpPr>
        <p:spPr>
          <a:xfrm>
            <a:off x="4164515" y="4578056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Annotation Strategies Discussion</a:t>
            </a:r>
            <a:endParaRPr dirty="0"/>
          </a:p>
        </p:txBody>
      </p:sp>
      <p:sp>
        <p:nvSpPr>
          <p:cNvPr id="380" name="Google Shape;380;p3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009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Which annotation strategies did you try for the </a:t>
            </a:r>
            <a:r>
              <a:rPr lang="en-US" i="1" dirty="0"/>
              <a:t>Final Memory Chip</a:t>
            </a:r>
            <a:r>
              <a:rPr lang="en-US" dirty="0"/>
              <a:t> reading?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Did using annotation strategies help you comprehend the text more than usual? Why or why not?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Any surprises or interesting observations from annotating?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might you change about your existing annotation strategies? What other annotation strategies might you try?</a:t>
            </a:r>
            <a:endParaRPr dirty="0"/>
          </a:p>
        </p:txBody>
      </p:sp>
      <p:sp>
        <p:nvSpPr>
          <p:cNvPr id="381" name="Google Shape;381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b="0" dirty="0"/>
          </a:p>
        </p:txBody>
      </p:sp>
      <p:sp>
        <p:nvSpPr>
          <p:cNvPr id="580" name="Google Shape;580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Remove loops from pseudocode</a:t>
            </a: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Uses labels to notate important sections of the code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81" name="Google Shape;581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sp>
        <p:nvSpPr>
          <p:cNvPr id="582" name="Google Shape;582;p69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Attempt 1: What happens when </a:t>
            </a:r>
            <a:r>
              <a:rPr lang="en-US" sz="2600" b="1" i="0" u="none" strike="noStrike" cap="none" dirty="0">
                <a:solidFill>
                  <a:schemeClr val="dk1"/>
                </a:solidFill>
                <a:latin typeface="Courier New" panose="02070309020205020404" pitchFamily="49" charset="0"/>
                <a:ea typeface="Calibri"/>
                <a:cs typeface="Courier New" panose="02070309020205020404" pitchFamily="49" charset="0"/>
                <a:sym typeface="Calibri"/>
              </a:rPr>
              <a:t>R1</a:t>
            </a: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0? What should happen?</a:t>
            </a:r>
            <a:endParaRPr dirty="0"/>
          </a:p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69"/>
          <p:cNvSpPr txBox="1"/>
          <p:nvPr/>
        </p:nvSpPr>
        <p:spPr>
          <a:xfrm>
            <a:off x="1169792" y="4120106"/>
            <a:ext cx="2629289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while (R1 &gt; 0) {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4" name="Google Shape;584;p69"/>
          <p:cNvSpPr txBox="1"/>
          <p:nvPr/>
        </p:nvSpPr>
        <p:spPr>
          <a:xfrm>
            <a:off x="5031333" y="2927622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585" name="Google Shape;585;p69"/>
          <p:cNvSpPr/>
          <p:nvPr/>
        </p:nvSpPr>
        <p:spPr>
          <a:xfrm>
            <a:off x="4164515" y="4578056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dirty="0"/>
          </a:p>
        </p:txBody>
      </p:sp>
      <p:sp>
        <p:nvSpPr>
          <p:cNvPr id="592" name="Google Shape;592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593" name="Google Shape;593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594" name="Google Shape;594;p70"/>
          <p:cNvSpPr txBox="1"/>
          <p:nvPr/>
        </p:nvSpPr>
        <p:spPr>
          <a:xfrm>
            <a:off x="4570717" y="1358934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70"/>
          <p:cNvSpPr txBox="1"/>
          <p:nvPr/>
        </p:nvSpPr>
        <p:spPr>
          <a:xfrm>
            <a:off x="762849" y="2263877"/>
            <a:ext cx="3807900" cy="37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R2 = 0</a:t>
            </a:r>
            <a:endParaRPr>
              <a:solidFill>
                <a:srgbClr val="FF9A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>
              <a:solidFill>
                <a:srgbClr val="4B2A8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596" name="Google Shape;596;p70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Google Shape;597;p70"/>
          <p:cNvSpPr txBox="1"/>
          <p:nvPr/>
        </p:nvSpPr>
        <p:spPr>
          <a:xfrm>
            <a:off x="5390359" y="2851277"/>
            <a:ext cx="3807867" cy="3003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dirty="0"/>
          </a:p>
        </p:txBody>
      </p:sp>
      <p:sp>
        <p:nvSpPr>
          <p:cNvPr id="604" name="Google Shape;604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05" name="Google Shape;605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606" name="Google Shape;606;p71"/>
          <p:cNvSpPr txBox="1"/>
          <p:nvPr/>
        </p:nvSpPr>
        <p:spPr>
          <a:xfrm>
            <a:off x="5384303" y="2263877"/>
            <a:ext cx="3807867" cy="5606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 = 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7" name="Google Shape;607;p71"/>
          <p:cNvSpPr txBox="1"/>
          <p:nvPr/>
        </p:nvSpPr>
        <p:spPr>
          <a:xfrm>
            <a:off x="762849" y="2263877"/>
            <a:ext cx="3807900" cy="37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JMP to END</a:t>
            </a:r>
            <a:endParaRPr dirty="0">
              <a:solidFill>
                <a:srgbClr val="FF9A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 dirty="0">
              <a:solidFill>
                <a:srgbClr val="49298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 dirty="0"/>
          </a:p>
        </p:txBody>
      </p:sp>
      <p:sp>
        <p:nvSpPr>
          <p:cNvPr id="608" name="Google Shape;608;p71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7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dirty="0"/>
          </a:p>
        </p:txBody>
      </p:sp>
      <p:sp>
        <p:nvSpPr>
          <p:cNvPr id="615" name="Google Shape;615;p7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16" name="Google Shape;616;p7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617" name="Google Shape;617;p72"/>
          <p:cNvSpPr txBox="1"/>
          <p:nvPr/>
        </p:nvSpPr>
        <p:spPr>
          <a:xfrm>
            <a:off x="5384303" y="2263877"/>
            <a:ext cx="3807867" cy="5606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18" name="Google Shape;618;p72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2000" b="1" i="0" u="none" strike="noStrike" cap="none" dirty="0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JMP to END</a:t>
            </a:r>
            <a:endParaRPr dirty="0">
              <a:solidFill>
                <a:srgbClr val="FF9A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 dirty="0">
                <a:solidFill>
                  <a:srgbClr val="492982"/>
                </a:solidFill>
                <a:latin typeface="Courier New"/>
                <a:ea typeface="Courier New"/>
                <a:cs typeface="Courier New"/>
                <a:sym typeface="Courier New"/>
              </a:rPr>
              <a:t>JMP LOOP</a:t>
            </a:r>
            <a:endParaRPr dirty="0">
              <a:solidFill>
                <a:srgbClr val="492982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 dirty="0"/>
          </a:p>
        </p:txBody>
      </p:sp>
      <p:sp>
        <p:nvSpPr>
          <p:cNvPr id="619" name="Google Shape;619;p72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7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b="0" dirty="0"/>
          </a:p>
        </p:txBody>
      </p:sp>
      <p:sp>
        <p:nvSpPr>
          <p:cNvPr id="626" name="Google Shape;626;p7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27" name="Google Shape;627;p7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628" name="Google Shape;628;p73"/>
          <p:cNvSpPr txBox="1"/>
          <p:nvPr/>
        </p:nvSpPr>
        <p:spPr>
          <a:xfrm>
            <a:off x="5384303" y="1452421"/>
            <a:ext cx="3807867" cy="7094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@R0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D = M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@R2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M = M + 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endParaRPr sz="2000" b="1" i="0" u="none" strike="noStrike" cap="none">
              <a:solidFill>
                <a:srgbClr val="4B2A85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9" name="Google Shape;629;p73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630" name="Google Shape;630;p73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dirty="0"/>
          </a:p>
        </p:txBody>
      </p:sp>
      <p:sp>
        <p:nvSpPr>
          <p:cNvPr id="637" name="Google Shape;637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38" name="Google Shape;63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639" name="Google Shape;639;p74"/>
          <p:cNvSpPr txBox="1"/>
          <p:nvPr/>
        </p:nvSpPr>
        <p:spPr>
          <a:xfrm>
            <a:off x="5336133" y="1108346"/>
            <a:ext cx="3807867" cy="5940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D = M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@R2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M = M + D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@R1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M = M - 1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@LOOP</a:t>
            </a:r>
            <a:endParaRPr/>
          </a:p>
          <a:p>
            <a:pPr marL="0" marR="0" lvl="0" indent="4572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0; JMP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</p:txBody>
      </p:sp>
      <p:sp>
        <p:nvSpPr>
          <p:cNvPr id="640" name="Google Shape;640;p74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641" name="Google Shape;641;p74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7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Exercise: Implementing Multiplication</a:t>
            </a:r>
            <a:endParaRPr dirty="0"/>
          </a:p>
        </p:txBody>
      </p:sp>
      <p:sp>
        <p:nvSpPr>
          <p:cNvPr id="648" name="Google Shape;648;p7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175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Convert to Hack Assembly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49" name="Google Shape;649;p7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sp>
        <p:nvSpPr>
          <p:cNvPr id="650" name="Google Shape;650;p75"/>
          <p:cNvSpPr txBox="1"/>
          <p:nvPr/>
        </p:nvSpPr>
        <p:spPr>
          <a:xfrm>
            <a:off x="5336133" y="1253923"/>
            <a:ext cx="3807867" cy="5355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(START)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D; JLE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D = M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M + 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@R1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M = M –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@LOOP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0; JMP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(END)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8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@END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0; JMP</a:t>
            </a:r>
            <a:endParaRPr/>
          </a:p>
        </p:txBody>
      </p:sp>
      <p:sp>
        <p:nvSpPr>
          <p:cNvPr id="651" name="Google Shape;651;p75"/>
          <p:cNvSpPr txBox="1"/>
          <p:nvPr/>
        </p:nvSpPr>
        <p:spPr>
          <a:xfrm>
            <a:off x="762849" y="2263877"/>
            <a:ext cx="3807867" cy="3747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START: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R2 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LOOP: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IF R1 &lt;=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    JMP to 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R2 = R0 + R2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R1 = R1 - 1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    JMP LOOP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4B2A85"/>
                </a:solidFill>
                <a:latin typeface="Courier New"/>
                <a:ea typeface="Courier New"/>
                <a:cs typeface="Courier New"/>
                <a:sym typeface="Courier New"/>
              </a:rPr>
              <a:t>END: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FF9A00"/>
                </a:solidFill>
                <a:latin typeface="Courier New"/>
                <a:ea typeface="Courier New"/>
                <a:cs typeface="Courier New"/>
                <a:sym typeface="Courier New"/>
              </a:rPr>
              <a:t>    INFINITE LOOP</a:t>
            </a:r>
            <a:endParaRPr/>
          </a:p>
        </p:txBody>
      </p:sp>
      <p:sp>
        <p:nvSpPr>
          <p:cNvPr id="652" name="Google Shape;652;p75"/>
          <p:cNvSpPr/>
          <p:nvPr/>
        </p:nvSpPr>
        <p:spPr>
          <a:xfrm>
            <a:off x="4124287" y="3784768"/>
            <a:ext cx="812403" cy="29362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14E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>
                <a:solidFill>
                  <a:srgbClr val="000000"/>
                </a:solidFill>
              </a:rPr>
              <a:t>Annotation Strategies Discussion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Reflection on Annotating </a:t>
            </a:r>
            <a:r>
              <a:rPr lang="en-US" i="1" dirty="0">
                <a:solidFill>
                  <a:schemeClr val="tx1"/>
                </a:solidFill>
              </a:rPr>
              <a:t>Final Memory Chip</a:t>
            </a:r>
            <a:r>
              <a:rPr lang="en-US" dirty="0">
                <a:solidFill>
                  <a:schemeClr val="tx1"/>
                </a:solidFill>
              </a:rPr>
              <a:t> Reading</a:t>
            </a:r>
          </a:p>
          <a:p>
            <a:pPr marL="457200" lvl="1" indent="0">
              <a:spcBef>
                <a:spcPts val="440"/>
              </a:spcBef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Hack Assembly Memory Representation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Input / Output, Memory Mapping, External / Internal Memory</a:t>
            </a:r>
            <a:endParaRPr dirty="0">
              <a:solidFill>
                <a:schemeClr val="tx1"/>
              </a:solidFill>
            </a:endParaRPr>
          </a:p>
          <a:p>
            <a:pPr marL="64008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sz="2000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Multiplication Implementation Exercise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Multiplying Two Numbers in Hack Assembly</a:t>
            </a:r>
            <a:endParaRPr dirty="0">
              <a:solidFill>
                <a:schemeClr val="tx1"/>
              </a:solidFill>
            </a:endParaRPr>
          </a:p>
          <a:p>
            <a:pPr marL="64008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sz="2000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92982"/>
                </a:solidFill>
              </a:rPr>
              <a:t>Project 5 Overview</a:t>
            </a:r>
            <a:endParaRPr b="1" dirty="0">
              <a:solidFill>
                <a:srgbClr val="492982"/>
              </a:solidFill>
            </a:endParaRPr>
          </a:p>
          <a:p>
            <a:pPr marL="640080" lvl="1" indent="-283464">
              <a:buClr>
                <a:schemeClr val="hlink"/>
              </a:buClr>
            </a:pPr>
            <a:r>
              <a:rPr lang="en-US" b="1" dirty="0">
                <a:solidFill>
                  <a:srgbClr val="492982"/>
                </a:solidFill>
              </a:rPr>
              <a:t>Specification Annotation, Machine Language, &amp; Building Computer Memory</a:t>
            </a:r>
            <a:endParaRPr b="1" dirty="0">
              <a:solidFill>
                <a:srgbClr val="492982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08570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7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5 Overview</a:t>
            </a:r>
            <a:endParaRPr dirty="0"/>
          </a:p>
        </p:txBody>
      </p:sp>
      <p:sp>
        <p:nvSpPr>
          <p:cNvPr id="665" name="Google Shape;665;p7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I: Annotation 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Come prepared to your upcoming Student-TA 1:1 meeting to work on Project 5 (e.g., specification reading and identifying annotation strategies you would want to use)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/>
          </a:p>
          <a:p>
            <a:pPr marL="347472" lvl="0" indent="-347472"/>
            <a:r>
              <a:rPr lang="en-US" dirty="0"/>
              <a:t>Part II: Machine Language</a:t>
            </a:r>
          </a:p>
          <a:p>
            <a:pPr marL="640080" lvl="1" indent="-283464"/>
            <a:r>
              <a:rPr lang="en-US" dirty="0"/>
              <a:t>Implement </a:t>
            </a:r>
            <a:r>
              <a:rPr lang="en-US" dirty="0" err="1"/>
              <a:t>Max.asm</a:t>
            </a:r>
            <a:r>
              <a:rPr lang="en-US" dirty="0"/>
              <a:t> in Hack Assembly</a:t>
            </a:r>
          </a:p>
          <a:p>
            <a:pPr marL="640080" lvl="1" indent="-283464"/>
            <a:endParaRPr lang="en-US" sz="2600" dirty="0"/>
          </a:p>
          <a:p>
            <a:pPr marL="347472" lvl="0" indent="-347472"/>
            <a:r>
              <a:rPr lang="en-US" dirty="0"/>
              <a:t>Part III: Building Computer Memory</a:t>
            </a:r>
          </a:p>
          <a:p>
            <a:pPr marL="640080" lvl="1" indent="-283464"/>
            <a:r>
              <a:rPr lang="en-US" dirty="0"/>
              <a:t>Implement </a:t>
            </a:r>
            <a:r>
              <a:rPr lang="en-US" dirty="0" err="1"/>
              <a:t>Memory.hdl</a:t>
            </a:r>
            <a:r>
              <a:rPr lang="en-US" dirty="0"/>
              <a:t> in HDL</a:t>
            </a:r>
          </a:p>
          <a:p>
            <a:pPr marL="640080" lvl="1" indent="-283464"/>
            <a:endParaRPr lang="en-US" dirty="0"/>
          </a:p>
          <a:p>
            <a:pPr marL="347472" lvl="0" indent="-347472"/>
            <a:r>
              <a:rPr lang="en-US" dirty="0"/>
              <a:t>Part IV: Project 5 Reflection</a:t>
            </a:r>
          </a:p>
          <a:p>
            <a:pPr marL="640080" lvl="1" indent="-283464"/>
            <a:endParaRPr lang="en-US" dirty="0"/>
          </a:p>
          <a:p>
            <a:pPr marL="640080" lvl="1" indent="-283464"/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66" name="Google Shape;666;p7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7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5, Part I: Annotation</a:t>
            </a:r>
            <a:endParaRPr dirty="0"/>
          </a:p>
        </p:txBody>
      </p:sp>
      <p:sp>
        <p:nvSpPr>
          <p:cNvPr id="672" name="Google Shape;672;p7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Fill out the Assignment Timeline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Divide up Project 5 into doable chunks for the days you plan to work on the assignment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Describe each day’s task in as much detail as possible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/>
            <a:r>
              <a:rPr lang="en-US" b="1" dirty="0"/>
              <a:t>Annotate the Project 5 Specification</a:t>
            </a:r>
          </a:p>
          <a:p>
            <a:pPr marL="640080" lvl="1" indent="-283464"/>
            <a:r>
              <a:rPr lang="en-US" dirty="0"/>
              <a:t>Identify five annotation strategies that you want to try</a:t>
            </a:r>
          </a:p>
          <a:p>
            <a:pPr marL="640080" lvl="1" indent="-283464"/>
            <a:r>
              <a:rPr lang="en-US" dirty="0"/>
              <a:t>Practice these strategies on the Project 5 specification</a:t>
            </a:r>
          </a:p>
          <a:p>
            <a:pPr marL="640080" lvl="1" indent="-283464"/>
            <a:endParaRPr dirty="0"/>
          </a:p>
          <a:p>
            <a:pPr marL="347472" lvl="0" indent="-347472"/>
            <a:r>
              <a:rPr lang="en-US" b="1" dirty="0"/>
              <a:t>Complete</a:t>
            </a:r>
            <a:r>
              <a:rPr lang="en-US" dirty="0"/>
              <a:t> </a:t>
            </a:r>
            <a:r>
              <a:rPr lang="en-US" b="1" dirty="0"/>
              <a:t>Annotation Reflection Questions</a:t>
            </a:r>
          </a:p>
          <a:p>
            <a:pPr marL="640080" lvl="1" indent="-283464"/>
            <a:r>
              <a:rPr lang="en-US" dirty="0"/>
              <a:t>Reflect on the strategies you used and why or why not they were effective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73" name="Google Shape;673;p7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10fc0afc8c1_1_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373" name="Google Shape;373;g10fc0afc8c1_1_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>
                <a:solidFill>
                  <a:srgbClr val="000000"/>
                </a:solidFill>
              </a:rPr>
              <a:t>Annotation Strategies Discussion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Reflection on Annotating </a:t>
            </a:r>
            <a:r>
              <a:rPr lang="en-US" i="1" dirty="0">
                <a:solidFill>
                  <a:schemeClr val="tx1"/>
                </a:solidFill>
              </a:rPr>
              <a:t>Final Memory Chip</a:t>
            </a:r>
            <a:r>
              <a:rPr lang="en-US" dirty="0">
                <a:solidFill>
                  <a:schemeClr val="tx1"/>
                </a:solidFill>
              </a:rPr>
              <a:t> Reading</a:t>
            </a:r>
          </a:p>
          <a:p>
            <a:pPr marL="457200" lvl="1" indent="0">
              <a:spcBef>
                <a:spcPts val="440"/>
              </a:spcBef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Char char="❖"/>
            </a:pPr>
            <a:r>
              <a:rPr lang="en-US" b="1" dirty="0">
                <a:solidFill>
                  <a:srgbClr val="492982"/>
                </a:solidFill>
              </a:rPr>
              <a:t>Hack Assembly Memory Representation</a:t>
            </a:r>
            <a:endParaRPr b="1" dirty="0">
              <a:solidFill>
                <a:srgbClr val="492982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Char char="▪"/>
            </a:pPr>
            <a:r>
              <a:rPr lang="en-US" b="1" dirty="0">
                <a:solidFill>
                  <a:srgbClr val="492982"/>
                </a:solidFill>
              </a:rPr>
              <a:t>Input / Output, Memory Mapping, External / Internal Memory</a:t>
            </a:r>
            <a:endParaRPr b="1" dirty="0">
              <a:solidFill>
                <a:srgbClr val="492982"/>
              </a:solidFill>
            </a:endParaRPr>
          </a:p>
          <a:p>
            <a:pPr marL="64008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sz="2000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Multiplication Implementation Exercise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Multiplying Two Numbers in Hack Assembly</a:t>
            </a:r>
            <a:endParaRPr dirty="0">
              <a:solidFill>
                <a:schemeClr val="tx1"/>
              </a:solidFill>
            </a:endParaRPr>
          </a:p>
          <a:p>
            <a:pPr marL="64008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sz="2000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5 Overview</a:t>
            </a:r>
            <a:endParaRPr dirty="0">
              <a:solidFill>
                <a:schemeClr val="tx1"/>
              </a:solidFill>
            </a:endParaRPr>
          </a:p>
          <a:p>
            <a:pPr marL="640080" lvl="1" indent="-283464">
              <a:buClr>
                <a:schemeClr val="hlink"/>
              </a:buClr>
            </a:pPr>
            <a:r>
              <a:rPr lang="en-US" dirty="0">
                <a:solidFill>
                  <a:schemeClr val="tx1"/>
                </a:solidFill>
              </a:rPr>
              <a:t>Specification Annotation, Machine Language, &amp; Building Computer Memory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74" name="Google Shape;374;g10fc0afc8c1_1_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13850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5: Tools</a:t>
            </a:r>
            <a:endParaRPr dirty="0"/>
          </a:p>
        </p:txBody>
      </p:sp>
      <p:sp>
        <p:nvSpPr>
          <p:cNvPr id="686" name="Google Shape;686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Running a Test Script</a:t>
            </a:r>
            <a:br>
              <a:rPr lang="en-US"/>
            </a:br>
            <a:r>
              <a:rPr lang="en-US"/>
              <a:t>(recommended flow):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Quickly Iterating or Experimenting: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87" name="Google Shape;687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  <p:pic>
        <p:nvPicPr>
          <p:cNvPr id="688" name="Google Shape;688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58321" y="2571536"/>
            <a:ext cx="1566950" cy="1132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89" name="Google Shape;68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10746" y="2571536"/>
            <a:ext cx="1566950" cy="1132474"/>
          </a:xfrm>
          <a:prstGeom prst="rect">
            <a:avLst/>
          </a:prstGeom>
          <a:noFill/>
          <a:ln>
            <a:noFill/>
          </a:ln>
        </p:spPr>
      </p:pic>
      <p:sp>
        <p:nvSpPr>
          <p:cNvPr id="690" name="Google Shape;690;p15"/>
          <p:cNvSpPr/>
          <p:nvPr/>
        </p:nvSpPr>
        <p:spPr>
          <a:xfrm>
            <a:off x="805996" y="2802661"/>
            <a:ext cx="1340400" cy="6702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4784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Max.asm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1" name="Google Shape;691;p15"/>
          <p:cNvSpPr/>
          <p:nvPr/>
        </p:nvSpPr>
        <p:spPr>
          <a:xfrm>
            <a:off x="4597809" y="2802674"/>
            <a:ext cx="1340400" cy="6702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4784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Max.hack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2" name="Google Shape;692;p15"/>
          <p:cNvSpPr/>
          <p:nvPr/>
        </p:nvSpPr>
        <p:spPr>
          <a:xfrm>
            <a:off x="5983633" y="2982374"/>
            <a:ext cx="281700" cy="310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3" name="Google Shape;693;p15"/>
          <p:cNvSpPr/>
          <p:nvPr/>
        </p:nvSpPr>
        <p:spPr>
          <a:xfrm>
            <a:off x="4270708" y="2982361"/>
            <a:ext cx="281700" cy="310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4" name="Google Shape;694;p15"/>
          <p:cNvSpPr/>
          <p:nvPr/>
        </p:nvSpPr>
        <p:spPr>
          <a:xfrm>
            <a:off x="2261520" y="2982374"/>
            <a:ext cx="281700" cy="310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5" name="Google Shape;695;p15"/>
          <p:cNvSpPr txBox="1"/>
          <p:nvPr/>
        </p:nvSpPr>
        <p:spPr>
          <a:xfrm>
            <a:off x="2658346" y="3607486"/>
            <a:ext cx="1566900" cy="4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6" name="Google Shape;696;p15"/>
          <p:cNvSpPr txBox="1"/>
          <p:nvPr/>
        </p:nvSpPr>
        <p:spPr>
          <a:xfrm>
            <a:off x="6310771" y="3607486"/>
            <a:ext cx="1566900" cy="4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CPUEmulator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15"/>
          <p:cNvSpPr/>
          <p:nvPr/>
        </p:nvSpPr>
        <p:spPr>
          <a:xfrm>
            <a:off x="5701771" y="1358036"/>
            <a:ext cx="2448000" cy="833100"/>
          </a:xfrm>
          <a:prstGeom prst="wedgeRectCallout">
            <a:avLst>
              <a:gd name="adj1" fmla="val -48016"/>
              <a:gd name="adj2" fmla="val 104433"/>
            </a:avLst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test scripts use the .hack files directly! Don’t let your .asm and .hack get out of sync!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8" name="Google Shape;698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10746" y="4758059"/>
            <a:ext cx="1566950" cy="1132474"/>
          </a:xfrm>
          <a:prstGeom prst="rect">
            <a:avLst/>
          </a:prstGeom>
          <a:noFill/>
          <a:ln>
            <a:noFill/>
          </a:ln>
        </p:spPr>
      </p:pic>
      <p:sp>
        <p:nvSpPr>
          <p:cNvPr id="699" name="Google Shape;699;p15"/>
          <p:cNvSpPr/>
          <p:nvPr/>
        </p:nvSpPr>
        <p:spPr>
          <a:xfrm>
            <a:off x="805996" y="4989184"/>
            <a:ext cx="1340400" cy="6702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4784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Max.asm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0" name="Google Shape;700;p15"/>
          <p:cNvSpPr/>
          <p:nvPr/>
        </p:nvSpPr>
        <p:spPr>
          <a:xfrm>
            <a:off x="2261530" y="5168884"/>
            <a:ext cx="3930000" cy="310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1" name="Google Shape;701;p15"/>
          <p:cNvSpPr txBox="1"/>
          <p:nvPr/>
        </p:nvSpPr>
        <p:spPr>
          <a:xfrm>
            <a:off x="6310771" y="5790934"/>
            <a:ext cx="1566900" cy="4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CPUEmulator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15"/>
          <p:cNvSpPr/>
          <p:nvPr/>
        </p:nvSpPr>
        <p:spPr>
          <a:xfrm>
            <a:off x="3388321" y="5990309"/>
            <a:ext cx="2448000" cy="590400"/>
          </a:xfrm>
          <a:prstGeom prst="wedgeRectCallout">
            <a:avLst>
              <a:gd name="adj1" fmla="val 73471"/>
              <a:gd name="adj2" fmla="val -44923"/>
            </a:avLst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still “run” the program directly from the .</a:t>
            </a:r>
            <a:r>
              <a:rPr lang="en-US" sz="1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asm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7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8 Wrap-up</a:t>
            </a:r>
            <a:endParaRPr dirty="0"/>
          </a:p>
        </p:txBody>
      </p:sp>
      <p:sp>
        <p:nvSpPr>
          <p:cNvPr id="708" name="Google Shape;708;p7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Thrilled for these Week 5 topics!</a:t>
            </a:r>
            <a:endParaRPr dirty="0"/>
          </a:p>
          <a:p>
            <a:pPr marL="640080" lvl="1" indent="-283464"/>
            <a:r>
              <a:rPr lang="en-US" dirty="0"/>
              <a:t>Metacognitive Subject: Exam Preparation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Technical Subject: Building a Computer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/>
            <a:r>
              <a:rPr lang="en-US" dirty="0"/>
              <a:t>Project Reminders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Project 3 grades and feedback released</a:t>
            </a:r>
          </a:p>
          <a:p>
            <a:pPr marL="640080" lvl="1" indent="-283464"/>
            <a:r>
              <a:rPr lang="en-US" b="1" dirty="0">
                <a:solidFill>
                  <a:srgbClr val="FF0000"/>
                </a:solidFill>
              </a:rPr>
              <a:t>Project 4 due tonight (4/21) at 11:59pm PDT</a:t>
            </a:r>
          </a:p>
          <a:p>
            <a:pPr marL="640080" lvl="1" indent="-283464"/>
            <a:r>
              <a:rPr lang="en-US" dirty="0"/>
              <a:t>Project 5 released, due next Thursday (4/28) at 11:59pm PDT</a:t>
            </a:r>
          </a:p>
          <a:p>
            <a:pPr marL="640080" lvl="1" indent="-283464"/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Midterm Exam coming up in two weeks (5/5) during lecture time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709" name="Google Shape;709;p7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99;p7">
            <a:extLst>
              <a:ext uri="{FF2B5EF4-FFF2-40B4-BE49-F238E27FC236}">
                <a16:creationId xmlns:a16="http://schemas.microsoft.com/office/drawing/2014/main" id="{2C94029B-7B42-684B-9F56-57CC0BCB3D49}"/>
              </a:ext>
            </a:extLst>
          </p:cNvPr>
          <p:cNvSpPr txBox="1">
            <a:spLocks/>
          </p:cNvSpPr>
          <p:nvPr/>
        </p:nvSpPr>
        <p:spPr>
          <a:xfrm>
            <a:off x="396875" y="2422933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9A01"/>
                </a:solidFill>
              </a:rPr>
              <a:t>Hexadecimal is useful because it’s easier for humans to read while still being interpretable by a computer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50"/>
                </a:solidFill>
              </a:rPr>
              <a:t>0x390B in binary is 0b0011_1001_0000_1011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FF329A"/>
                </a:solidFill>
              </a:rPr>
              <a:t>390 in hexadecimal is 0x186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00B0F0"/>
                </a:solidFill>
              </a:rPr>
              <a:t>In Hack, the two devices the user can interact with are the screen and the keyboard</a:t>
            </a:r>
          </a:p>
          <a:p>
            <a:pPr marL="610870" indent="-514350">
              <a:buSzPts val="2600"/>
              <a:buFont typeface="Arial"/>
              <a:buAutoNum type="alphaUcPeriod"/>
            </a:pPr>
            <a:r>
              <a:rPr lang="en-US" dirty="0">
                <a:solidFill>
                  <a:srgbClr val="9A6533"/>
                </a:solidFill>
              </a:rPr>
              <a:t>We’re lost…</a:t>
            </a:r>
            <a:endParaRPr lang="en-US" dirty="0"/>
          </a:p>
        </p:txBody>
      </p:sp>
      <p:sp>
        <p:nvSpPr>
          <p:cNvPr id="19" name="Google Shape;198;p7">
            <a:extLst>
              <a:ext uri="{FF2B5EF4-FFF2-40B4-BE49-F238E27FC236}">
                <a16:creationId xmlns:a16="http://schemas.microsoft.com/office/drawing/2014/main" id="{6C694559-29B8-8749-B4EE-CAC3ACF5568C}"/>
              </a:ext>
            </a:extLst>
          </p:cNvPr>
          <p:cNvSpPr txBox="1">
            <a:spLocks/>
          </p:cNvSpPr>
          <p:nvPr/>
        </p:nvSpPr>
        <p:spPr>
          <a:xfrm>
            <a:off x="374090" y="1486855"/>
            <a:ext cx="8388910" cy="1271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r>
              <a:rPr lang="en-US" sz="2600" dirty="0"/>
              <a:t>Which of the following statements from the </a:t>
            </a:r>
            <a:r>
              <a:rPr lang="en-US" sz="2600" i="1" dirty="0"/>
              <a:t>Final Memory </a:t>
            </a:r>
            <a:r>
              <a:rPr lang="en-US" sz="2600" dirty="0"/>
              <a:t>Chip reading is FALSE?</a:t>
            </a:r>
          </a:p>
        </p:txBody>
      </p:sp>
      <p:sp>
        <p:nvSpPr>
          <p:cNvPr id="197" name="Google Shape;197;p7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7347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3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3 Review: What is Binary?</a:t>
            </a:r>
            <a:endParaRPr/>
          </a:p>
        </p:txBody>
      </p:sp>
      <p:sp>
        <p:nvSpPr>
          <p:cNvPr id="380" name="Google Shape;380;p3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 </a:t>
            </a:r>
            <a:r>
              <a:rPr lang="en-US" b="1" dirty="0"/>
              <a:t>base n</a:t>
            </a:r>
            <a:r>
              <a:rPr lang="en-US" dirty="0"/>
              <a:t> number system is a system of number representation with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dirty="0"/>
              <a:t> </a:t>
            </a:r>
            <a:r>
              <a:rPr lang="en-US" b="1" dirty="0"/>
              <a:t>symbols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Decimal system is a base 10 number system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Base 10 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0, 1, 2, 3, 4, 5, 6, 7, 8, 9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Increase a number by moving to the next greatest symbol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Add another digit when we run out of symbols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Binary is a base 2 number system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Often prefixed with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</a:t>
            </a:r>
            <a:r>
              <a:rPr lang="en-US" dirty="0"/>
              <a:t> (e.g.,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0b1101</a:t>
            </a:r>
            <a:r>
              <a:rPr lang="en-US" dirty="0"/>
              <a:t>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0b10</a:t>
            </a:r>
            <a:r>
              <a:rPr lang="en-US" dirty="0"/>
              <a:t>)</a:t>
            </a:r>
            <a:endParaRPr dirty="0"/>
          </a:p>
          <a:p>
            <a:pPr marL="699516" lvl="1" indent="-34290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Base 2 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81" name="Google Shape;381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2801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Hexadecimal</a:t>
            </a:r>
            <a:endParaRPr/>
          </a:p>
        </p:txBody>
      </p:sp>
      <p:sp>
        <p:nvSpPr>
          <p:cNvPr id="387" name="Google Shape;387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Base 16 number system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Symbols: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0, 1, 2, 3, 4, 5, 6, 7, 8, 9, A, B, C, D, E, F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Commonly used for referring to memory addresses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Simple to convert between binary and hexadecimal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Hexadecimal uses fewer digits to represent a value than binary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Uses the prefix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0x</a:t>
            </a:r>
            <a:r>
              <a:rPr lang="en-US" dirty="0"/>
              <a:t> to indicate a number is written in hexadecimal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32</a:t>
            </a:r>
            <a:r>
              <a:rPr lang="en-US" dirty="0"/>
              <a:t> is decimal,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0x32</a:t>
            </a:r>
            <a:r>
              <a:rPr lang="en-US" dirty="0"/>
              <a:t> is hexadecimal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88" name="Google Shape;388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Number Representation Comparison</a:t>
            </a:r>
            <a:endParaRPr/>
          </a:p>
        </p:txBody>
      </p:sp>
      <p:sp>
        <p:nvSpPr>
          <p:cNvPr id="394" name="Google Shape;394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graphicFrame>
        <p:nvGraphicFramePr>
          <p:cNvPr id="395" name="Google Shape;395;p18" descr="Table showing the 16 hexadecimal symbols and their equivalent values in decimal and binary. There are three columns, the first is a number's representation in decimal, the second is its representation in hexadecimal, and the third is its representation in binary." title="Hexadecimal Equivalency Table"/>
          <p:cNvGraphicFramePr/>
          <p:nvPr/>
        </p:nvGraphicFramePr>
        <p:xfrm>
          <a:off x="484450" y="1153898"/>
          <a:ext cx="8049975" cy="5471100"/>
        </p:xfrm>
        <a:graphic>
          <a:graphicData uri="http://schemas.openxmlformats.org/drawingml/2006/table">
            <a:tbl>
              <a:tblPr>
                <a:noFill/>
                <a:tableStyleId>{821A225C-9600-4077-A722-16E852DBCF08}</a:tableStyleId>
              </a:tblPr>
              <a:tblGrid>
                <a:gridCol w="2683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3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Decimal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Hexadecimal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Binary</a:t>
                      </a:r>
                      <a:endParaRPr sz="1800" b="1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5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0b0011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6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0x6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7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0x7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0b0111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8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0x8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9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0x9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0xA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0xB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0b1011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12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0xC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0b1100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13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0xD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0b1101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14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0xE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0b1110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9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15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0xF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ambria Math"/>
                          <a:ea typeface="Cambria Math"/>
                          <a:cs typeface="Cambria Math"/>
                          <a:sym typeface="Cambria Math"/>
                        </a:rPr>
                        <a:t>0b1111</a:t>
                      </a:r>
                      <a:endParaRPr sz="1800" u="none" strike="noStrike" cap="none">
                        <a:latin typeface="Cambria Math"/>
                        <a:ea typeface="Cambria Math"/>
                        <a:cs typeface="Cambria Math"/>
                        <a:sym typeface="Cambria Math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Binary and Hexadecimal Conversion</a:t>
            </a:r>
            <a:endParaRPr/>
          </a:p>
        </p:txBody>
      </p:sp>
      <p:sp>
        <p:nvSpPr>
          <p:cNvPr id="401" name="Google Shape;401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One-to-one correspondence between binary and hexadecimal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To convert from binary to hexadecimal, swap out binary bits for the corresponding hexadecimal digit (or vice versa)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lang="en-US" dirty="0"/>
          </a:p>
          <a:p>
            <a:pPr marL="347472" lvl="0" indent="-347472"/>
            <a:r>
              <a:rPr lang="en-US" dirty="0"/>
              <a:t>Example: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0x3A</a:t>
            </a:r>
            <a:r>
              <a:rPr lang="en-US" dirty="0"/>
              <a:t> is </a:t>
            </a:r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0b0011_1010</a:t>
            </a:r>
          </a:p>
          <a:p>
            <a:pPr marL="640080" lvl="1" indent="-283464"/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0x3 == 0b0011</a:t>
            </a:r>
          </a:p>
          <a:p>
            <a:pPr marL="640080" lvl="1" indent="-283464"/>
            <a:r>
              <a:rPr lang="en-US" dirty="0">
                <a:latin typeface="Cambria Math"/>
                <a:ea typeface="Cambria Math"/>
                <a:cs typeface="Cambria Math"/>
                <a:sym typeface="Cambria Math"/>
              </a:rPr>
              <a:t>0xA == 0b1010 </a:t>
            </a:r>
            <a:endParaRPr dirty="0">
              <a:latin typeface="Cambria Math"/>
              <a:ea typeface="Cambria Math"/>
              <a:cs typeface="Cambria Math"/>
              <a:sym typeface="Cambria Math"/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02" name="Google Shape;402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2732</Words>
  <Application>Microsoft Macintosh PowerPoint</Application>
  <PresentationFormat>On-screen Show (4:3)</PresentationFormat>
  <Paragraphs>729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Noto Sans Symbols</vt:lpstr>
      <vt:lpstr>Arial</vt:lpstr>
      <vt:lpstr>Arial Narrow</vt:lpstr>
      <vt:lpstr>Calibri</vt:lpstr>
      <vt:lpstr>Cambria Math</vt:lpstr>
      <vt:lpstr>Consolas</vt:lpstr>
      <vt:lpstr>Courier New</vt:lpstr>
      <vt:lpstr>Times New Roman</vt:lpstr>
      <vt:lpstr>UWTheme-333-Sp18</vt:lpstr>
      <vt:lpstr>Memory &amp; Assembly in Hack</vt:lpstr>
      <vt:lpstr>Lecture Outline</vt:lpstr>
      <vt:lpstr>Annotation Strategies Discussion</vt:lpstr>
      <vt:lpstr>Lecture Outline</vt:lpstr>
      <vt:lpstr>PowerPoint Presentation</vt:lpstr>
      <vt:lpstr>Lecture 3 Review: What is Binary?</vt:lpstr>
      <vt:lpstr>Hexadecimal</vt:lpstr>
      <vt:lpstr>Number Representation Comparison</vt:lpstr>
      <vt:lpstr>Binary and Hexadecimal Conversion</vt:lpstr>
      <vt:lpstr>Hack Assembly: Input / Output</vt:lpstr>
      <vt:lpstr>Hack: Input / Output (I/O)</vt:lpstr>
      <vt:lpstr>Hack: Memory Mapped Output</vt:lpstr>
      <vt:lpstr>Hack: Memory Mapped Output</vt:lpstr>
      <vt:lpstr>Hack: External Memory Abstraction</vt:lpstr>
      <vt:lpstr>Hack: Internal Memory Implementation</vt:lpstr>
      <vt:lpstr>Hack: Memory Abstraction User View</vt:lpstr>
      <vt:lpstr>Hack: Memory Abstraction Internal View</vt:lpstr>
      <vt:lpstr>Lecture Outline</vt:lpstr>
      <vt:lpstr>Hack: Registers</vt:lpstr>
      <vt:lpstr>Hack: A-Instructions</vt:lpstr>
      <vt:lpstr>Hack: C-Instructions</vt:lpstr>
      <vt:lpstr>Hack: C-Instructions Example</vt:lpstr>
      <vt:lpstr>Hack: C-Instructions Example</vt:lpstr>
      <vt:lpstr>Hack: C-Instructions Example</vt:lpstr>
      <vt:lpstr>Five-minute Break!</vt:lpstr>
      <vt:lpstr>Exercise: Implementing Multiplication</vt:lpstr>
      <vt:lpstr>Exercise: Implementing Multiplication</vt:lpstr>
      <vt:lpstr>Exercise: Implementing Multiplication</vt:lpstr>
      <vt:lpstr>Exercise: Implementing Multiplication</vt:lpstr>
      <vt:lpstr>Exercise: Implementing Multiplication</vt:lpstr>
      <vt:lpstr>Exercise: Implementing Multiplication</vt:lpstr>
      <vt:lpstr>Exercise: Implementing Multiplication</vt:lpstr>
      <vt:lpstr>Exercise: Implementing Multiplication</vt:lpstr>
      <vt:lpstr>Exercise: Implementing Multiplication</vt:lpstr>
      <vt:lpstr>Exercise: Implementing Multiplication</vt:lpstr>
      <vt:lpstr>Exercise: Implementing Multiplication</vt:lpstr>
      <vt:lpstr>Lecture Outline</vt:lpstr>
      <vt:lpstr>Project 5 Overview</vt:lpstr>
      <vt:lpstr>Project 5, Part I: Annotation</vt:lpstr>
      <vt:lpstr>Project 5: Tools</vt:lpstr>
      <vt:lpstr>Lecture 8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Hack Memory &amp; Hack Assembly</dc:title>
  <dc:creator>Aaron Johnston</dc:creator>
  <cp:lastModifiedBy>Eric Fan</cp:lastModifiedBy>
  <cp:revision>85</cp:revision>
  <dcterms:created xsi:type="dcterms:W3CDTF">2018-03-28T08:00:24Z</dcterms:created>
  <dcterms:modified xsi:type="dcterms:W3CDTF">2022-04-21T21:16:35Z</dcterms:modified>
</cp:coreProperties>
</file>